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0.xml" ContentType="application/vnd.openxmlformats-officedocument.presentationml.notesSlide+xml"/>
  <Override PartName="/ppt/charts/chart13.xml" ContentType="application/vnd.openxmlformats-officedocument.drawingml.chart+xml"/>
  <Override PartName="/ppt/notesSlides/notesSlide11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384" r:id="rId2"/>
    <p:sldId id="385" r:id="rId3"/>
    <p:sldId id="347" r:id="rId4"/>
    <p:sldId id="348" r:id="rId5"/>
    <p:sldId id="349" r:id="rId6"/>
    <p:sldId id="350" r:id="rId7"/>
    <p:sldId id="351" r:id="rId8"/>
    <p:sldId id="352" r:id="rId9"/>
    <p:sldId id="388" r:id="rId10"/>
    <p:sldId id="389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5" r:id="rId29"/>
    <p:sldId id="377" r:id="rId30"/>
    <p:sldId id="378" r:id="rId31"/>
    <p:sldId id="394" r:id="rId32"/>
    <p:sldId id="395" r:id="rId33"/>
    <p:sldId id="334" r:id="rId34"/>
    <p:sldId id="390" r:id="rId35"/>
    <p:sldId id="335" r:id="rId36"/>
    <p:sldId id="337" r:id="rId37"/>
    <p:sldId id="338" r:id="rId38"/>
    <p:sldId id="391" r:id="rId39"/>
    <p:sldId id="396" r:id="rId40"/>
    <p:sldId id="329" r:id="rId41"/>
    <p:sldId id="330" r:id="rId42"/>
    <p:sldId id="331" r:id="rId43"/>
    <p:sldId id="333" r:id="rId44"/>
    <p:sldId id="332" r:id="rId45"/>
  </p:sldIdLst>
  <p:sldSz cx="9144000" cy="6858000" type="screen4x3"/>
  <p:notesSz cx="6877050" cy="965676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85" autoAdjust="0"/>
    <p:restoredTop sz="82521" autoAdjust="0"/>
  </p:normalViewPr>
  <p:slideViewPr>
    <p:cSldViewPr>
      <p:cViewPr>
        <p:scale>
          <a:sx n="66" d="100"/>
          <a:sy n="66" d="100"/>
        </p:scale>
        <p:origin x="-127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ase%20General\C-PM\CardClub\archivos%20finales\Informe_Series_Preembozados%20final%20para%20presentacio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ase%20General\C-PM\CardClub\archivos%20finales\Informe_Series_Preembozados%20final%20para%20presentacion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ase%20General\C-PM\CardClub\archivos%20finales\Informe_Series_Preembozados%20final%20para%20presentac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ase%20General\C-PM\CardClub\archivos%20finales\Retenci&#243;n%20Final%20para%20presentac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ase%20General\C-PM\CardClub\archivos%20finales\Retenci&#243;n%20Final%20para%20presentac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Base%20General\C-PM\CardClub\archivos%20finales\Retenci&#243;n%20Final%20para%20presentac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esar%20Bastien\Configuraci&#243;n%20local\Archivos%20temporales%20de%20Internet\OLK34\Fidelidad_Testigo_2009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47625"/>
          </c:spPr>
          <c:marker>
            <c:symbol val="none"/>
          </c:marker>
          <c:val>
            <c:numRef>
              <c:f>Hoja1!$AH$48:$AH$59</c:f>
              <c:numCache>
                <c:formatCode>0%</c:formatCode>
                <c:ptCount val="12"/>
                <c:pt idx="0">
                  <c:v>4.8162729658792834E-2</c:v>
                </c:pt>
                <c:pt idx="1">
                  <c:v>0.5757874015748049</c:v>
                </c:pt>
                <c:pt idx="2">
                  <c:v>0.87598425196850593</c:v>
                </c:pt>
                <c:pt idx="3">
                  <c:v>0.95026246719160057</c:v>
                </c:pt>
                <c:pt idx="4">
                  <c:v>0.99881889763779563</c:v>
                </c:pt>
                <c:pt idx="5">
                  <c:v>1.0043307086614173</c:v>
                </c:pt>
                <c:pt idx="6">
                  <c:v>0.99862204724409465</c:v>
                </c:pt>
                <c:pt idx="7">
                  <c:v>1</c:v>
                </c:pt>
                <c:pt idx="8">
                  <c:v>0.98815616797900063</c:v>
                </c:pt>
                <c:pt idx="9">
                  <c:v>0.98585958005249341</c:v>
                </c:pt>
                <c:pt idx="10">
                  <c:v>0.99353674540682135</c:v>
                </c:pt>
                <c:pt idx="11">
                  <c:v>0.99366797900262238</c:v>
                </c:pt>
              </c:numCache>
            </c:numRef>
          </c:val>
          <c:smooth val="0"/>
        </c:ser>
        <c:ser>
          <c:idx val="1"/>
          <c:order val="1"/>
          <c:spPr>
            <a:ln w="47625"/>
          </c:spPr>
          <c:marker>
            <c:symbol val="none"/>
          </c:marker>
          <c:val>
            <c:numRef>
              <c:f>Hoja1!$AI$48:$AI$59</c:f>
              <c:numCache>
                <c:formatCode>0%</c:formatCode>
                <c:ptCount val="12"/>
                <c:pt idx="0">
                  <c:v>8.146751034314921E-2</c:v>
                </c:pt>
                <c:pt idx="1">
                  <c:v>0.72073497201265513</c:v>
                </c:pt>
                <c:pt idx="2">
                  <c:v>0.96775371136529564</c:v>
                </c:pt>
                <c:pt idx="3">
                  <c:v>0.97329033828182066</c:v>
                </c:pt>
                <c:pt idx="4">
                  <c:v>1</c:v>
                </c:pt>
                <c:pt idx="5">
                  <c:v>1.0011559990265302</c:v>
                </c:pt>
                <c:pt idx="6">
                  <c:v>0.98850085178875557</c:v>
                </c:pt>
                <c:pt idx="7">
                  <c:v>0.98576295935750757</c:v>
                </c:pt>
                <c:pt idx="8">
                  <c:v>0.97742759795570566</c:v>
                </c:pt>
                <c:pt idx="9">
                  <c:v>0.98266001460209362</c:v>
                </c:pt>
                <c:pt idx="10">
                  <c:v>0.99093453394986619</c:v>
                </c:pt>
                <c:pt idx="11">
                  <c:v>0.9967753711365297</c:v>
                </c:pt>
              </c:numCache>
            </c:numRef>
          </c:val>
          <c:smooth val="0"/>
        </c:ser>
        <c:ser>
          <c:idx val="2"/>
          <c:order val="2"/>
          <c:spPr>
            <a:ln w="47625">
              <a:solidFill>
                <a:srgbClr val="FFC000"/>
              </a:solidFill>
            </a:ln>
          </c:spPr>
          <c:marker>
            <c:symbol val="none"/>
          </c:marker>
          <c:val>
            <c:numRef>
              <c:f>Hoja1!$AJ$48:$AJ$59</c:f>
              <c:numCache>
                <c:formatCode>0%</c:formatCode>
                <c:ptCount val="12"/>
                <c:pt idx="0">
                  <c:v>9.2169191197485068E-3</c:v>
                </c:pt>
                <c:pt idx="1">
                  <c:v>0.4075450128608174</c:v>
                </c:pt>
                <c:pt idx="2">
                  <c:v>0.77122034867104861</c:v>
                </c:pt>
                <c:pt idx="3">
                  <c:v>0.9264789939982857</c:v>
                </c:pt>
                <c:pt idx="4">
                  <c:v>1.0008573878250928</c:v>
                </c:pt>
                <c:pt idx="5">
                  <c:v>1.0115032866533296</c:v>
                </c:pt>
                <c:pt idx="6">
                  <c:v>1.0139325521577578</c:v>
                </c:pt>
                <c:pt idx="7">
                  <c:v>1.0201486138896818</c:v>
                </c:pt>
                <c:pt idx="8">
                  <c:v>1.0041440411546156</c:v>
                </c:pt>
                <c:pt idx="9">
                  <c:v>0.99299799942840861</c:v>
                </c:pt>
                <c:pt idx="10">
                  <c:v>1</c:v>
                </c:pt>
                <c:pt idx="11">
                  <c:v>0.99342669334095457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121664"/>
        <c:axId val="103123200"/>
      </c:lineChart>
      <c:catAx>
        <c:axId val="103121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03123200"/>
        <c:crosses val="autoZero"/>
        <c:auto val="1"/>
        <c:lblAlgn val="ctr"/>
        <c:lblOffset val="100"/>
        <c:noMultiLvlLbl val="0"/>
      </c:catAx>
      <c:valAx>
        <c:axId val="103123200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0312166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Hoja1!$S$60:$S$71</c:f>
              <c:numCache>
                <c:formatCode>0%</c:formatCode>
                <c:ptCount val="12"/>
                <c:pt idx="0">
                  <c:v>0.17242827428447224</c:v>
                </c:pt>
                <c:pt idx="1">
                  <c:v>0.14327356807952452</c:v>
                </c:pt>
                <c:pt idx="2">
                  <c:v>0.12438056748170728</c:v>
                </c:pt>
                <c:pt idx="3">
                  <c:v>0.10864463471391277</c:v>
                </c:pt>
                <c:pt idx="4">
                  <c:v>8.903524157250664E-2</c:v>
                </c:pt>
                <c:pt idx="5">
                  <c:v>8.0947416787300594E-2</c:v>
                </c:pt>
                <c:pt idx="6">
                  <c:v>6.6886360380033899E-2</c:v>
                </c:pt>
                <c:pt idx="7">
                  <c:v>5.8744188574279814E-2</c:v>
                </c:pt>
                <c:pt idx="8">
                  <c:v>4.9905386777863957E-2</c:v>
                </c:pt>
                <c:pt idx="9">
                  <c:v>4.1842265183816452E-2</c:v>
                </c:pt>
                <c:pt idx="10">
                  <c:v>3.3423417637090391E-2</c:v>
                </c:pt>
                <c:pt idx="11">
                  <c:v>3.0488678527492249E-2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326976"/>
        <c:axId val="115328512"/>
        <c:axId val="0"/>
      </c:bar3DChart>
      <c:catAx>
        <c:axId val="115326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328512"/>
        <c:crosses val="autoZero"/>
        <c:auto val="1"/>
        <c:lblAlgn val="ctr"/>
        <c:lblOffset val="100"/>
        <c:noMultiLvlLbl val="0"/>
      </c:catAx>
      <c:valAx>
        <c:axId val="1153285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326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Hoja1!$D$60:$D$71</c:f>
              <c:numCache>
                <c:formatCode>0%</c:formatCode>
                <c:ptCount val="12"/>
                <c:pt idx="0">
                  <c:v>0.43387086026521177</c:v>
                </c:pt>
                <c:pt idx="1">
                  <c:v>0.25410808289465037</c:v>
                </c:pt>
                <c:pt idx="2">
                  <c:v>0.13926167788365418</c:v>
                </c:pt>
                <c:pt idx="3">
                  <c:v>7.6790830945558955E-2</c:v>
                </c:pt>
                <c:pt idx="4">
                  <c:v>3.9834743786233223E-2</c:v>
                </c:pt>
                <c:pt idx="5">
                  <c:v>2.4235356833477752E-2</c:v>
                </c:pt>
                <c:pt idx="6">
                  <c:v>1.1981075498100966E-2</c:v>
                </c:pt>
                <c:pt idx="7">
                  <c:v>7.1100153261811159E-3</c:v>
                </c:pt>
                <c:pt idx="8">
                  <c:v>3.4583860864929846E-3</c:v>
                </c:pt>
                <c:pt idx="9">
                  <c:v>2.0123942160325276E-3</c:v>
                </c:pt>
                <c:pt idx="10">
                  <c:v>1.8857866329046445E-3</c:v>
                </c:pt>
                <c:pt idx="11">
                  <c:v>5.4507896315052979E-3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346048"/>
        <c:axId val="115368320"/>
        <c:axId val="0"/>
      </c:bar3DChart>
      <c:catAx>
        <c:axId val="115346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368320"/>
        <c:crosses val="autoZero"/>
        <c:auto val="1"/>
        <c:lblAlgn val="ctr"/>
        <c:lblOffset val="100"/>
        <c:noMultiLvlLbl val="0"/>
      </c:catAx>
      <c:valAx>
        <c:axId val="1153683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346048"/>
        <c:crosses val="autoZero"/>
        <c:crossBetween val="between"/>
      </c:valAx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Hoja1!$P$60:$P$71</c:f>
              <c:numCache>
                <c:formatCode>0%</c:formatCode>
                <c:ptCount val="12"/>
                <c:pt idx="0">
                  <c:v>0.38681683397263489</c:v>
                </c:pt>
                <c:pt idx="1">
                  <c:v>0.18424059414021124</c:v>
                </c:pt>
                <c:pt idx="2">
                  <c:v>0.11544111646127479</c:v>
                </c:pt>
                <c:pt idx="3">
                  <c:v>7.9205092630376284E-2</c:v>
                </c:pt>
                <c:pt idx="4">
                  <c:v>5.5415000408063332E-2</c:v>
                </c:pt>
                <c:pt idx="5">
                  <c:v>4.6138360673576455E-2</c:v>
                </c:pt>
                <c:pt idx="6">
                  <c:v>3.4222911395848633E-2</c:v>
                </c:pt>
                <c:pt idx="7">
                  <c:v>2.7517070649364879E-2</c:v>
                </c:pt>
                <c:pt idx="8">
                  <c:v>2.1328110122691039E-2</c:v>
                </c:pt>
                <c:pt idx="9">
                  <c:v>1.7383497918877021E-2</c:v>
                </c:pt>
                <c:pt idx="10">
                  <c:v>1.5710438260018025E-2</c:v>
                </c:pt>
                <c:pt idx="11">
                  <c:v>1.6580973367066636E-2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394048"/>
        <c:axId val="115395584"/>
        <c:axId val="0"/>
      </c:bar3DChart>
      <c:catAx>
        <c:axId val="115394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395584"/>
        <c:crosses val="autoZero"/>
        <c:auto val="1"/>
        <c:lblAlgn val="ctr"/>
        <c:lblOffset val="100"/>
        <c:noMultiLvlLbl val="0"/>
      </c:catAx>
      <c:valAx>
        <c:axId val="1153955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394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Hoja1!$G$60:$G$71</c:f>
              <c:numCache>
                <c:formatCode>0%</c:formatCode>
                <c:ptCount val="12"/>
                <c:pt idx="0">
                  <c:v>9.4590598810489854E-2</c:v>
                </c:pt>
                <c:pt idx="1">
                  <c:v>9.3530346039470774E-2</c:v>
                </c:pt>
                <c:pt idx="2">
                  <c:v>9.4151290889429765E-2</c:v>
                </c:pt>
                <c:pt idx="3">
                  <c:v>9.4054136253041667E-2</c:v>
                </c:pt>
                <c:pt idx="4">
                  <c:v>8.8452960259529728E-2</c:v>
                </c:pt>
                <c:pt idx="5">
                  <c:v>9.1566132738578027E-2</c:v>
                </c:pt>
                <c:pt idx="6">
                  <c:v>8.1487395241957292E-2</c:v>
                </c:pt>
                <c:pt idx="7">
                  <c:v>8.1081880237902137E-2</c:v>
                </c:pt>
                <c:pt idx="8">
                  <c:v>7.5886219248445824E-2</c:v>
                </c:pt>
                <c:pt idx="9">
                  <c:v>6.8379967558799673E-2</c:v>
                </c:pt>
                <c:pt idx="10">
                  <c:v>6.3273012976480136E-2</c:v>
                </c:pt>
                <c:pt idx="11">
                  <c:v>7.354605974587726E-2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458432"/>
        <c:axId val="115459968"/>
        <c:axId val="0"/>
      </c:bar3DChart>
      <c:catAx>
        <c:axId val="115458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459968"/>
        <c:crosses val="autoZero"/>
        <c:auto val="1"/>
        <c:lblAlgn val="ctr"/>
        <c:lblOffset val="100"/>
        <c:noMultiLvlLbl val="0"/>
      </c:catAx>
      <c:valAx>
        <c:axId val="1154599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458432"/>
        <c:crosses val="autoZero"/>
        <c:crossBetween val="between"/>
      </c:valAx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Hoja1!$V$60:$V$71</c:f>
              <c:numCache>
                <c:formatCode>0%</c:formatCode>
                <c:ptCount val="12"/>
                <c:pt idx="0">
                  <c:v>3.4981743785793877E-2</c:v>
                </c:pt>
                <c:pt idx="1">
                  <c:v>3.0397156659971482E-2</c:v>
                </c:pt>
                <c:pt idx="2">
                  <c:v>2.9531013163887801E-2</c:v>
                </c:pt>
                <c:pt idx="3">
                  <c:v>2.9508612901058037E-2</c:v>
                </c:pt>
                <c:pt idx="4">
                  <c:v>2.8231797919762356E-2</c:v>
                </c:pt>
                <c:pt idx="5">
                  <c:v>3.5900154561813592E-2</c:v>
                </c:pt>
                <c:pt idx="6">
                  <c:v>2.5334697260447857E-2</c:v>
                </c:pt>
                <c:pt idx="7">
                  <c:v>2.7731525383231211E-2</c:v>
                </c:pt>
                <c:pt idx="8">
                  <c:v>3.0352356134311975E-2</c:v>
                </c:pt>
                <c:pt idx="9">
                  <c:v>4.0439941161976301E-2</c:v>
                </c:pt>
                <c:pt idx="10">
                  <c:v>6.4565024229617851E-2</c:v>
                </c:pt>
                <c:pt idx="11">
                  <c:v>0.62302597683813132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4971008"/>
        <c:axId val="114972544"/>
        <c:axId val="0"/>
      </c:bar3DChart>
      <c:catAx>
        <c:axId val="114971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4972544"/>
        <c:crosses val="autoZero"/>
        <c:auto val="1"/>
        <c:lblAlgn val="ctr"/>
        <c:lblOffset val="100"/>
        <c:noMultiLvlLbl val="0"/>
      </c:catAx>
      <c:valAx>
        <c:axId val="1149725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4971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Hoja1!$G$60:$G$71</c:f>
              <c:numCache>
                <c:formatCode>0%</c:formatCode>
                <c:ptCount val="12"/>
                <c:pt idx="0">
                  <c:v>9.4590598810489854E-2</c:v>
                </c:pt>
                <c:pt idx="1">
                  <c:v>9.3530346039470774E-2</c:v>
                </c:pt>
                <c:pt idx="2">
                  <c:v>9.4151290889429765E-2</c:v>
                </c:pt>
                <c:pt idx="3">
                  <c:v>9.4054136253041667E-2</c:v>
                </c:pt>
                <c:pt idx="4">
                  <c:v>8.8452960259529728E-2</c:v>
                </c:pt>
                <c:pt idx="5">
                  <c:v>9.1566132738578027E-2</c:v>
                </c:pt>
                <c:pt idx="6">
                  <c:v>8.1487395241957292E-2</c:v>
                </c:pt>
                <c:pt idx="7">
                  <c:v>8.1081880237902137E-2</c:v>
                </c:pt>
                <c:pt idx="8">
                  <c:v>7.5886219248445824E-2</c:v>
                </c:pt>
                <c:pt idx="9">
                  <c:v>6.8379967558799673E-2</c:v>
                </c:pt>
                <c:pt idx="10">
                  <c:v>6.3273012976480136E-2</c:v>
                </c:pt>
                <c:pt idx="11">
                  <c:v>7.354605974587726E-2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040640"/>
        <c:axId val="115042176"/>
        <c:axId val="0"/>
      </c:bar3DChart>
      <c:catAx>
        <c:axId val="115040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042176"/>
        <c:crosses val="autoZero"/>
        <c:auto val="1"/>
        <c:lblAlgn val="ctr"/>
        <c:lblOffset val="100"/>
        <c:noMultiLvlLbl val="0"/>
      </c:catAx>
      <c:valAx>
        <c:axId val="115042176"/>
        <c:scaling>
          <c:orientation val="minMax"/>
          <c:max val="0.5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040640"/>
        <c:crosses val="autoZero"/>
        <c:crossBetween val="between"/>
      </c:valAx>
    </c:plotArea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Hoja1!$J$60:$J$71</c:f>
              <c:numCache>
                <c:formatCode>0%</c:formatCode>
                <c:ptCount val="12"/>
                <c:pt idx="0">
                  <c:v>3.8607836411914669E-2</c:v>
                </c:pt>
                <c:pt idx="1">
                  <c:v>3.7686767046527611E-2</c:v>
                </c:pt>
                <c:pt idx="2">
                  <c:v>3.6819651535179881E-2</c:v>
                </c:pt>
                <c:pt idx="3">
                  <c:v>3.9945121222748486E-2</c:v>
                </c:pt>
                <c:pt idx="4">
                  <c:v>3.8318797908131995E-2</c:v>
                </c:pt>
                <c:pt idx="5">
                  <c:v>4.5267283539064507E-2</c:v>
                </c:pt>
                <c:pt idx="6">
                  <c:v>4.2635106231284747E-2</c:v>
                </c:pt>
                <c:pt idx="7">
                  <c:v>4.8643253263244687E-2</c:v>
                </c:pt>
                <c:pt idx="8">
                  <c:v>5.4312261784099966E-2</c:v>
                </c:pt>
                <c:pt idx="9">
                  <c:v>6.1426462823867704E-2</c:v>
                </c:pt>
                <c:pt idx="10">
                  <c:v>8.4923366258030819E-2</c:v>
                </c:pt>
                <c:pt idx="11">
                  <c:v>0.47141409197590728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058176"/>
        <c:axId val="115059712"/>
        <c:axId val="0"/>
      </c:bar3DChart>
      <c:catAx>
        <c:axId val="115058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059712"/>
        <c:crosses val="autoZero"/>
        <c:auto val="1"/>
        <c:lblAlgn val="ctr"/>
        <c:lblOffset val="100"/>
        <c:noMultiLvlLbl val="0"/>
      </c:catAx>
      <c:valAx>
        <c:axId val="1150597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058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Hoja1!$M$60:$M$71</c:f>
              <c:numCache>
                <c:formatCode>0%</c:formatCode>
                <c:ptCount val="12"/>
                <c:pt idx="0">
                  <c:v>0.19891251641304764</c:v>
                </c:pt>
                <c:pt idx="1">
                  <c:v>0.13756994273821394</c:v>
                </c:pt>
                <c:pt idx="2">
                  <c:v>0.10736448679600979</c:v>
                </c:pt>
                <c:pt idx="3">
                  <c:v>8.7619794816473529E-2</c:v>
                </c:pt>
                <c:pt idx="4">
                  <c:v>7.0103463493568274E-2</c:v>
                </c:pt>
                <c:pt idx="5">
                  <c:v>6.5728466898764881E-2</c:v>
                </c:pt>
                <c:pt idx="6">
                  <c:v>5.3932865867943804E-2</c:v>
                </c:pt>
                <c:pt idx="7">
                  <c:v>5.0761946791759945E-2</c:v>
                </c:pt>
                <c:pt idx="8">
                  <c:v>4.6474123229978806E-2</c:v>
                </c:pt>
                <c:pt idx="9">
                  <c:v>4.4420108639392407E-2</c:v>
                </c:pt>
                <c:pt idx="10">
                  <c:v>4.5406253575456426E-2</c:v>
                </c:pt>
                <c:pt idx="11">
                  <c:v>9.1706030739390765E-2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083904"/>
        <c:axId val="115089792"/>
        <c:axId val="0"/>
      </c:bar3DChart>
      <c:catAx>
        <c:axId val="115083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089792"/>
        <c:crosses val="autoZero"/>
        <c:auto val="1"/>
        <c:lblAlgn val="ctr"/>
        <c:lblOffset val="100"/>
        <c:noMultiLvlLbl val="0"/>
      </c:catAx>
      <c:valAx>
        <c:axId val="115089792"/>
        <c:scaling>
          <c:orientation val="minMax"/>
          <c:max val="0.5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083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Hoja1!$S$60:$S$71</c:f>
              <c:numCache>
                <c:formatCode>0%</c:formatCode>
                <c:ptCount val="12"/>
                <c:pt idx="0">
                  <c:v>0.17242827428447224</c:v>
                </c:pt>
                <c:pt idx="1">
                  <c:v>0.14327356807952452</c:v>
                </c:pt>
                <c:pt idx="2">
                  <c:v>0.12438056748170728</c:v>
                </c:pt>
                <c:pt idx="3">
                  <c:v>0.10864463471391277</c:v>
                </c:pt>
                <c:pt idx="4">
                  <c:v>8.903524157250664E-2</c:v>
                </c:pt>
                <c:pt idx="5">
                  <c:v>8.0947416787300594E-2</c:v>
                </c:pt>
                <c:pt idx="6">
                  <c:v>6.6886360380033899E-2</c:v>
                </c:pt>
                <c:pt idx="7">
                  <c:v>5.8744188574279814E-2</c:v>
                </c:pt>
                <c:pt idx="8">
                  <c:v>4.9905386777863957E-2</c:v>
                </c:pt>
                <c:pt idx="9">
                  <c:v>4.1842265183816452E-2</c:v>
                </c:pt>
                <c:pt idx="10">
                  <c:v>3.3423417637090391E-2</c:v>
                </c:pt>
                <c:pt idx="11">
                  <c:v>3.0488678527492249E-2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122176"/>
        <c:axId val="115123712"/>
        <c:axId val="0"/>
      </c:bar3DChart>
      <c:catAx>
        <c:axId val="115122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123712"/>
        <c:crosses val="autoZero"/>
        <c:auto val="1"/>
        <c:lblAlgn val="ctr"/>
        <c:lblOffset val="100"/>
        <c:noMultiLvlLbl val="0"/>
      </c:catAx>
      <c:valAx>
        <c:axId val="115123712"/>
        <c:scaling>
          <c:orientation val="minMax"/>
          <c:max val="0.5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122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Hoja1!$V$60:$V$71</c:f>
              <c:numCache>
                <c:formatCode>0%</c:formatCode>
                <c:ptCount val="12"/>
                <c:pt idx="0">
                  <c:v>3.4981743785793877E-2</c:v>
                </c:pt>
                <c:pt idx="1">
                  <c:v>3.0397156659971482E-2</c:v>
                </c:pt>
                <c:pt idx="2">
                  <c:v>2.9531013163887801E-2</c:v>
                </c:pt>
                <c:pt idx="3">
                  <c:v>2.9508612901058037E-2</c:v>
                </c:pt>
                <c:pt idx="4">
                  <c:v>2.8231797919762356E-2</c:v>
                </c:pt>
                <c:pt idx="5">
                  <c:v>3.5900154561813592E-2</c:v>
                </c:pt>
                <c:pt idx="6">
                  <c:v>2.5334697260447857E-2</c:v>
                </c:pt>
                <c:pt idx="7">
                  <c:v>2.7731525383231211E-2</c:v>
                </c:pt>
                <c:pt idx="8">
                  <c:v>3.0352356134311975E-2</c:v>
                </c:pt>
                <c:pt idx="9">
                  <c:v>4.0439941161976301E-2</c:v>
                </c:pt>
                <c:pt idx="10">
                  <c:v>6.4565024229617851E-2</c:v>
                </c:pt>
                <c:pt idx="11">
                  <c:v>0.62302597683813132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135616"/>
        <c:axId val="115137152"/>
        <c:axId val="0"/>
      </c:bar3DChart>
      <c:catAx>
        <c:axId val="115135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137152"/>
        <c:crosses val="autoZero"/>
        <c:auto val="1"/>
        <c:lblAlgn val="ctr"/>
        <c:lblOffset val="100"/>
        <c:noMultiLvlLbl val="0"/>
      </c:catAx>
      <c:valAx>
        <c:axId val="115137152"/>
        <c:scaling>
          <c:orientation val="minMax"/>
          <c:max val="0.5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135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9116476625085443"/>
          <c:y val="0.1244630491383836"/>
          <c:w val="0.72756596129310935"/>
          <c:h val="0.66312594563604665"/>
        </c:manualLayout>
      </c:layout>
      <c:lineChart>
        <c:grouping val="standard"/>
        <c:varyColors val="0"/>
        <c:ser>
          <c:idx val="0"/>
          <c:order val="0"/>
          <c:spPr>
            <a:ln w="47625"/>
          </c:spPr>
          <c:marker>
            <c:symbol val="none"/>
          </c:marker>
          <c:val>
            <c:numRef>
              <c:f>Hoja1!$AH$48:$AH$59</c:f>
              <c:numCache>
                <c:formatCode>0%</c:formatCode>
                <c:ptCount val="12"/>
                <c:pt idx="0">
                  <c:v>4.8162729658792806E-2</c:v>
                </c:pt>
                <c:pt idx="1">
                  <c:v>0.5757874015748049</c:v>
                </c:pt>
                <c:pt idx="2">
                  <c:v>0.87598425196850593</c:v>
                </c:pt>
                <c:pt idx="3">
                  <c:v>0.95026246719160057</c:v>
                </c:pt>
                <c:pt idx="4">
                  <c:v>0.99881889763779563</c:v>
                </c:pt>
                <c:pt idx="5">
                  <c:v>1.0043307086614173</c:v>
                </c:pt>
                <c:pt idx="6">
                  <c:v>0.99862204724409465</c:v>
                </c:pt>
                <c:pt idx="7">
                  <c:v>1</c:v>
                </c:pt>
                <c:pt idx="8">
                  <c:v>0.98815616797900063</c:v>
                </c:pt>
                <c:pt idx="9">
                  <c:v>0.98585958005249341</c:v>
                </c:pt>
                <c:pt idx="10">
                  <c:v>0.99353674540682135</c:v>
                </c:pt>
                <c:pt idx="11">
                  <c:v>0.99366797900262238</c:v>
                </c:pt>
              </c:numCache>
            </c:numRef>
          </c:val>
          <c:smooth val="0"/>
        </c:ser>
        <c:ser>
          <c:idx val="1"/>
          <c:order val="1"/>
          <c:spPr>
            <a:ln w="47625"/>
          </c:spPr>
          <c:marker>
            <c:symbol val="none"/>
          </c:marker>
          <c:val>
            <c:numRef>
              <c:f>Hoja1!$AI$48:$AI$59</c:f>
              <c:numCache>
                <c:formatCode>0%</c:formatCode>
                <c:ptCount val="12"/>
                <c:pt idx="0">
                  <c:v>8.1467510343149196E-2</c:v>
                </c:pt>
                <c:pt idx="1">
                  <c:v>0.72073497201265513</c:v>
                </c:pt>
                <c:pt idx="2">
                  <c:v>0.96775371136529564</c:v>
                </c:pt>
                <c:pt idx="3">
                  <c:v>0.97329033828182165</c:v>
                </c:pt>
                <c:pt idx="4">
                  <c:v>1</c:v>
                </c:pt>
                <c:pt idx="5">
                  <c:v>1.0011559990265302</c:v>
                </c:pt>
                <c:pt idx="6">
                  <c:v>0.98850085178875557</c:v>
                </c:pt>
                <c:pt idx="7">
                  <c:v>0.98576295935750757</c:v>
                </c:pt>
                <c:pt idx="8">
                  <c:v>0.97742759795570699</c:v>
                </c:pt>
                <c:pt idx="9">
                  <c:v>0.98266001460209362</c:v>
                </c:pt>
                <c:pt idx="10">
                  <c:v>0.99093453394986619</c:v>
                </c:pt>
                <c:pt idx="11">
                  <c:v>0.9967753711365297</c:v>
                </c:pt>
              </c:numCache>
            </c:numRef>
          </c:val>
          <c:smooth val="0"/>
        </c:ser>
        <c:ser>
          <c:idx val="2"/>
          <c:order val="2"/>
          <c:spPr>
            <a:ln w="47625">
              <a:solidFill>
                <a:srgbClr val="FFC000"/>
              </a:solidFill>
            </a:ln>
          </c:spPr>
          <c:marker>
            <c:symbol val="none"/>
          </c:marker>
          <c:val>
            <c:numRef>
              <c:f>Hoja1!$AJ$48:$AJ$59</c:f>
              <c:numCache>
                <c:formatCode>0%</c:formatCode>
                <c:ptCount val="12"/>
                <c:pt idx="0">
                  <c:v>9.2169191197485068E-3</c:v>
                </c:pt>
                <c:pt idx="1">
                  <c:v>0.4075450128608174</c:v>
                </c:pt>
                <c:pt idx="2">
                  <c:v>0.77122034867104883</c:v>
                </c:pt>
                <c:pt idx="3">
                  <c:v>0.9264789939982857</c:v>
                </c:pt>
                <c:pt idx="4">
                  <c:v>1.0008573878250928</c:v>
                </c:pt>
                <c:pt idx="5">
                  <c:v>1.0115032866533296</c:v>
                </c:pt>
                <c:pt idx="6">
                  <c:v>1.0139325521577578</c:v>
                </c:pt>
                <c:pt idx="7">
                  <c:v>1.0201486138896818</c:v>
                </c:pt>
                <c:pt idx="8">
                  <c:v>1.0041440411546156</c:v>
                </c:pt>
                <c:pt idx="9">
                  <c:v>0.99299799942840861</c:v>
                </c:pt>
                <c:pt idx="10">
                  <c:v>1</c:v>
                </c:pt>
                <c:pt idx="11">
                  <c:v>0.99342669334095457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782784"/>
        <c:axId val="95784320"/>
      </c:lineChart>
      <c:catAx>
        <c:axId val="95782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95784320"/>
        <c:crosses val="autoZero"/>
        <c:auto val="1"/>
        <c:lblAlgn val="ctr"/>
        <c:lblOffset val="100"/>
        <c:noMultiLvlLbl val="0"/>
      </c:catAx>
      <c:valAx>
        <c:axId val="95784320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9578278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Hoja1!$Y$60:$Y$71</c:f>
              <c:numCache>
                <c:formatCode>0%</c:formatCode>
                <c:ptCount val="12"/>
                <c:pt idx="0">
                  <c:v>0.2841318779681245</c:v>
                </c:pt>
                <c:pt idx="1">
                  <c:v>0.14982968248837641</c:v>
                </c:pt>
                <c:pt idx="2">
                  <c:v>0.10303587856485742</c:v>
                </c:pt>
                <c:pt idx="3">
                  <c:v>8.1279992043561497E-2</c:v>
                </c:pt>
                <c:pt idx="4">
                  <c:v>6.3328277679703629E-2</c:v>
                </c:pt>
                <c:pt idx="5">
                  <c:v>5.6117755289788407E-2</c:v>
                </c:pt>
                <c:pt idx="6">
                  <c:v>4.5152788483055283E-2</c:v>
                </c:pt>
                <c:pt idx="7">
                  <c:v>4.2218851786468975E-2</c:v>
                </c:pt>
                <c:pt idx="8">
                  <c:v>3.8837365424302106E-2</c:v>
                </c:pt>
                <c:pt idx="9">
                  <c:v>3.4672667147368191E-2</c:v>
                </c:pt>
                <c:pt idx="10">
                  <c:v>3.7345533205698798E-2</c:v>
                </c:pt>
                <c:pt idx="11">
                  <c:v>6.4049329918695164E-2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078848"/>
        <c:axId val="116088832"/>
        <c:axId val="0"/>
      </c:bar3DChart>
      <c:catAx>
        <c:axId val="116078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6088832"/>
        <c:crosses val="autoZero"/>
        <c:auto val="1"/>
        <c:lblAlgn val="ctr"/>
        <c:lblOffset val="100"/>
        <c:noMultiLvlLbl val="0"/>
      </c:catAx>
      <c:valAx>
        <c:axId val="116088832"/>
        <c:scaling>
          <c:orientation val="minMax"/>
          <c:max val="0.5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6078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Hoja1!$AL$48:$AL$59</c:f>
              <c:numCache>
                <c:formatCode>0%</c:formatCode>
                <c:ptCount val="12"/>
                <c:pt idx="0">
                  <c:v>8.1467510343149196E-2</c:v>
                </c:pt>
                <c:pt idx="1">
                  <c:v>0.63926746166950665</c:v>
                </c:pt>
                <c:pt idx="2">
                  <c:v>0.24701873935264107</c:v>
                </c:pt>
                <c:pt idx="3">
                  <c:v>5.5366269165248042E-3</c:v>
                </c:pt>
                <c:pt idx="4">
                  <c:v>2.6709661718179664E-2</c:v>
                </c:pt>
                <c:pt idx="5">
                  <c:v>1.1559990265270781E-3</c:v>
                </c:pt>
                <c:pt idx="6">
                  <c:v>-1.2655147237770725E-2</c:v>
                </c:pt>
                <c:pt idx="7">
                  <c:v>-2.7378924312484454E-3</c:v>
                </c:pt>
                <c:pt idx="8">
                  <c:v>-8.3353614018009167E-3</c:v>
                </c:pt>
                <c:pt idx="9">
                  <c:v>5.2324166463859605E-3</c:v>
                </c:pt>
                <c:pt idx="10">
                  <c:v>8.2745193477732348E-3</c:v>
                </c:pt>
                <c:pt idx="11">
                  <c:v>5.8408371866634024E-3</c:v>
                </c:pt>
              </c:numCache>
            </c:numRef>
          </c:val>
        </c:ser>
        <c:ser>
          <c:idx val="2"/>
          <c:order val="1"/>
          <c:spPr>
            <a:solidFill>
              <a:srgbClr val="FFC000"/>
            </a:solidFill>
          </c:spPr>
          <c:invertIfNegative val="0"/>
          <c:val>
            <c:numRef>
              <c:f>Hoja1!$AM$48:$AM$59</c:f>
              <c:numCache>
                <c:formatCode>0%</c:formatCode>
                <c:ptCount val="12"/>
                <c:pt idx="0">
                  <c:v>9.2169191197485068E-3</c:v>
                </c:pt>
                <c:pt idx="1">
                  <c:v>0.39832809374107092</c:v>
                </c:pt>
                <c:pt idx="2">
                  <c:v>0.36367533581023148</c:v>
                </c:pt>
                <c:pt idx="3">
                  <c:v>0.15525864532723702</c:v>
                </c:pt>
                <c:pt idx="4">
                  <c:v>7.4378393826807804E-2</c:v>
                </c:pt>
                <c:pt idx="5">
                  <c:v>1.0645898828236747E-2</c:v>
                </c:pt>
                <c:pt idx="6">
                  <c:v>2.4292655044297878E-3</c:v>
                </c:pt>
                <c:pt idx="7">
                  <c:v>6.2160617319233832E-3</c:v>
                </c:pt>
                <c:pt idx="8">
                  <c:v>-1.6004572735067144E-2</c:v>
                </c:pt>
                <c:pt idx="9">
                  <c:v>-1.1146041726207513E-2</c:v>
                </c:pt>
                <c:pt idx="10">
                  <c:v>7.0020005715918394E-3</c:v>
                </c:pt>
                <c:pt idx="11">
                  <c:v>-6.5733066590454303E-3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882624"/>
        <c:axId val="95884416"/>
      </c:barChart>
      <c:catAx>
        <c:axId val="95882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95884416"/>
        <c:crosses val="autoZero"/>
        <c:auto val="1"/>
        <c:lblAlgn val="ctr"/>
        <c:lblOffset val="100"/>
        <c:noMultiLvlLbl val="0"/>
      </c:catAx>
      <c:valAx>
        <c:axId val="95884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9588262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gradFill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5400000" scaled="0"/>
    </a:gra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spPr>
            <a:ln w="41275"/>
          </c:spPr>
          <c:marker>
            <c:symbol val="none"/>
          </c:marker>
          <c:cat>
            <c:numRef>
              <c:f>Hoja2!$A$1:$A$563</c:f>
              <c:numCache>
                <c:formatCode>##,###,##0.00</c:formatCode>
                <c:ptCount val="563"/>
                <c:pt idx="0">
                  <c:v>373</c:v>
                </c:pt>
                <c:pt idx="1">
                  <c:v>394</c:v>
                </c:pt>
                <c:pt idx="2">
                  <c:v>433</c:v>
                </c:pt>
                <c:pt idx="3">
                  <c:v>435</c:v>
                </c:pt>
                <c:pt idx="4">
                  <c:v>438</c:v>
                </c:pt>
                <c:pt idx="5">
                  <c:v>439</c:v>
                </c:pt>
                <c:pt idx="6">
                  <c:v>440</c:v>
                </c:pt>
                <c:pt idx="7">
                  <c:v>442</c:v>
                </c:pt>
                <c:pt idx="8">
                  <c:v>443</c:v>
                </c:pt>
                <c:pt idx="9">
                  <c:v>445</c:v>
                </c:pt>
                <c:pt idx="10">
                  <c:v>446</c:v>
                </c:pt>
                <c:pt idx="11">
                  <c:v>447</c:v>
                </c:pt>
                <c:pt idx="12">
                  <c:v>448</c:v>
                </c:pt>
                <c:pt idx="13">
                  <c:v>449</c:v>
                </c:pt>
                <c:pt idx="14">
                  <c:v>450</c:v>
                </c:pt>
                <c:pt idx="15">
                  <c:v>451</c:v>
                </c:pt>
                <c:pt idx="16">
                  <c:v>452</c:v>
                </c:pt>
                <c:pt idx="17">
                  <c:v>453</c:v>
                </c:pt>
                <c:pt idx="18">
                  <c:v>454</c:v>
                </c:pt>
                <c:pt idx="19">
                  <c:v>455</c:v>
                </c:pt>
                <c:pt idx="20">
                  <c:v>456</c:v>
                </c:pt>
                <c:pt idx="21">
                  <c:v>457</c:v>
                </c:pt>
                <c:pt idx="22">
                  <c:v>458</c:v>
                </c:pt>
                <c:pt idx="23">
                  <c:v>459</c:v>
                </c:pt>
                <c:pt idx="24">
                  <c:v>460</c:v>
                </c:pt>
                <c:pt idx="25">
                  <c:v>461</c:v>
                </c:pt>
                <c:pt idx="26">
                  <c:v>462</c:v>
                </c:pt>
                <c:pt idx="27">
                  <c:v>463</c:v>
                </c:pt>
                <c:pt idx="28">
                  <c:v>464</c:v>
                </c:pt>
                <c:pt idx="29">
                  <c:v>465</c:v>
                </c:pt>
                <c:pt idx="30">
                  <c:v>466</c:v>
                </c:pt>
                <c:pt idx="31">
                  <c:v>467</c:v>
                </c:pt>
                <c:pt idx="32">
                  <c:v>468</c:v>
                </c:pt>
                <c:pt idx="33">
                  <c:v>469</c:v>
                </c:pt>
                <c:pt idx="34">
                  <c:v>470</c:v>
                </c:pt>
                <c:pt idx="35">
                  <c:v>471</c:v>
                </c:pt>
                <c:pt idx="36">
                  <c:v>472</c:v>
                </c:pt>
                <c:pt idx="37">
                  <c:v>473</c:v>
                </c:pt>
                <c:pt idx="38">
                  <c:v>474</c:v>
                </c:pt>
                <c:pt idx="39">
                  <c:v>475</c:v>
                </c:pt>
                <c:pt idx="40">
                  <c:v>476</c:v>
                </c:pt>
                <c:pt idx="41">
                  <c:v>477</c:v>
                </c:pt>
                <c:pt idx="42">
                  <c:v>478</c:v>
                </c:pt>
                <c:pt idx="43">
                  <c:v>479</c:v>
                </c:pt>
                <c:pt idx="44">
                  <c:v>480</c:v>
                </c:pt>
                <c:pt idx="45">
                  <c:v>481</c:v>
                </c:pt>
                <c:pt idx="46">
                  <c:v>482</c:v>
                </c:pt>
                <c:pt idx="47">
                  <c:v>483</c:v>
                </c:pt>
                <c:pt idx="48">
                  <c:v>484</c:v>
                </c:pt>
                <c:pt idx="49">
                  <c:v>485</c:v>
                </c:pt>
                <c:pt idx="50">
                  <c:v>486</c:v>
                </c:pt>
                <c:pt idx="51">
                  <c:v>487</c:v>
                </c:pt>
                <c:pt idx="52">
                  <c:v>488</c:v>
                </c:pt>
                <c:pt idx="53">
                  <c:v>489</c:v>
                </c:pt>
                <c:pt idx="54">
                  <c:v>490</c:v>
                </c:pt>
                <c:pt idx="55">
                  <c:v>491</c:v>
                </c:pt>
                <c:pt idx="56">
                  <c:v>492</c:v>
                </c:pt>
                <c:pt idx="57">
                  <c:v>493</c:v>
                </c:pt>
                <c:pt idx="58">
                  <c:v>494</c:v>
                </c:pt>
                <c:pt idx="59">
                  <c:v>495</c:v>
                </c:pt>
                <c:pt idx="60">
                  <c:v>496</c:v>
                </c:pt>
                <c:pt idx="61">
                  <c:v>497</c:v>
                </c:pt>
                <c:pt idx="62">
                  <c:v>498</c:v>
                </c:pt>
                <c:pt idx="63">
                  <c:v>499</c:v>
                </c:pt>
                <c:pt idx="64">
                  <c:v>500</c:v>
                </c:pt>
                <c:pt idx="65">
                  <c:v>501</c:v>
                </c:pt>
                <c:pt idx="66">
                  <c:v>502</c:v>
                </c:pt>
                <c:pt idx="67">
                  <c:v>503</c:v>
                </c:pt>
                <c:pt idx="68">
                  <c:v>504</c:v>
                </c:pt>
                <c:pt idx="69">
                  <c:v>505</c:v>
                </c:pt>
                <c:pt idx="70">
                  <c:v>506</c:v>
                </c:pt>
                <c:pt idx="71">
                  <c:v>507</c:v>
                </c:pt>
                <c:pt idx="72">
                  <c:v>508</c:v>
                </c:pt>
                <c:pt idx="73">
                  <c:v>509</c:v>
                </c:pt>
                <c:pt idx="74">
                  <c:v>510</c:v>
                </c:pt>
                <c:pt idx="75">
                  <c:v>511</c:v>
                </c:pt>
                <c:pt idx="76">
                  <c:v>512</c:v>
                </c:pt>
                <c:pt idx="77">
                  <c:v>513</c:v>
                </c:pt>
                <c:pt idx="78">
                  <c:v>514</c:v>
                </c:pt>
                <c:pt idx="79">
                  <c:v>515</c:v>
                </c:pt>
                <c:pt idx="80">
                  <c:v>516</c:v>
                </c:pt>
                <c:pt idx="81">
                  <c:v>517</c:v>
                </c:pt>
                <c:pt idx="82">
                  <c:v>518</c:v>
                </c:pt>
                <c:pt idx="83">
                  <c:v>519</c:v>
                </c:pt>
                <c:pt idx="84">
                  <c:v>520</c:v>
                </c:pt>
                <c:pt idx="85">
                  <c:v>521</c:v>
                </c:pt>
                <c:pt idx="86">
                  <c:v>522</c:v>
                </c:pt>
                <c:pt idx="87">
                  <c:v>523</c:v>
                </c:pt>
                <c:pt idx="88">
                  <c:v>524</c:v>
                </c:pt>
                <c:pt idx="89">
                  <c:v>525</c:v>
                </c:pt>
                <c:pt idx="90">
                  <c:v>526</c:v>
                </c:pt>
                <c:pt idx="91">
                  <c:v>527</c:v>
                </c:pt>
                <c:pt idx="92">
                  <c:v>528</c:v>
                </c:pt>
                <c:pt idx="93">
                  <c:v>529</c:v>
                </c:pt>
                <c:pt idx="94">
                  <c:v>530</c:v>
                </c:pt>
                <c:pt idx="95">
                  <c:v>531</c:v>
                </c:pt>
                <c:pt idx="96">
                  <c:v>532</c:v>
                </c:pt>
                <c:pt idx="97">
                  <c:v>533</c:v>
                </c:pt>
                <c:pt idx="98">
                  <c:v>534</c:v>
                </c:pt>
                <c:pt idx="99">
                  <c:v>535</c:v>
                </c:pt>
                <c:pt idx="100">
                  <c:v>536</c:v>
                </c:pt>
                <c:pt idx="101">
                  <c:v>537</c:v>
                </c:pt>
                <c:pt idx="102">
                  <c:v>538</c:v>
                </c:pt>
                <c:pt idx="103">
                  <c:v>539</c:v>
                </c:pt>
                <c:pt idx="104">
                  <c:v>540</c:v>
                </c:pt>
                <c:pt idx="105">
                  <c:v>541</c:v>
                </c:pt>
                <c:pt idx="106">
                  <c:v>542</c:v>
                </c:pt>
                <c:pt idx="107">
                  <c:v>543</c:v>
                </c:pt>
                <c:pt idx="108">
                  <c:v>544</c:v>
                </c:pt>
                <c:pt idx="109">
                  <c:v>545</c:v>
                </c:pt>
                <c:pt idx="110">
                  <c:v>546</c:v>
                </c:pt>
                <c:pt idx="111">
                  <c:v>547</c:v>
                </c:pt>
                <c:pt idx="112">
                  <c:v>548</c:v>
                </c:pt>
                <c:pt idx="113">
                  <c:v>549</c:v>
                </c:pt>
                <c:pt idx="114">
                  <c:v>550</c:v>
                </c:pt>
                <c:pt idx="115">
                  <c:v>551</c:v>
                </c:pt>
                <c:pt idx="116">
                  <c:v>552</c:v>
                </c:pt>
                <c:pt idx="117">
                  <c:v>553</c:v>
                </c:pt>
                <c:pt idx="118">
                  <c:v>554</c:v>
                </c:pt>
                <c:pt idx="119">
                  <c:v>555</c:v>
                </c:pt>
                <c:pt idx="120">
                  <c:v>556</c:v>
                </c:pt>
                <c:pt idx="121">
                  <c:v>557</c:v>
                </c:pt>
                <c:pt idx="122">
                  <c:v>558</c:v>
                </c:pt>
                <c:pt idx="123">
                  <c:v>559</c:v>
                </c:pt>
                <c:pt idx="124">
                  <c:v>560</c:v>
                </c:pt>
                <c:pt idx="125">
                  <c:v>561</c:v>
                </c:pt>
                <c:pt idx="126">
                  <c:v>562</c:v>
                </c:pt>
                <c:pt idx="127">
                  <c:v>563</c:v>
                </c:pt>
                <c:pt idx="128">
                  <c:v>564</c:v>
                </c:pt>
                <c:pt idx="129">
                  <c:v>565</c:v>
                </c:pt>
                <c:pt idx="130">
                  <c:v>566</c:v>
                </c:pt>
                <c:pt idx="131">
                  <c:v>567</c:v>
                </c:pt>
                <c:pt idx="132">
                  <c:v>568</c:v>
                </c:pt>
                <c:pt idx="133">
                  <c:v>569</c:v>
                </c:pt>
                <c:pt idx="134">
                  <c:v>570</c:v>
                </c:pt>
                <c:pt idx="135">
                  <c:v>571</c:v>
                </c:pt>
                <c:pt idx="136">
                  <c:v>572</c:v>
                </c:pt>
                <c:pt idx="137">
                  <c:v>573</c:v>
                </c:pt>
                <c:pt idx="138">
                  <c:v>574</c:v>
                </c:pt>
                <c:pt idx="139">
                  <c:v>575</c:v>
                </c:pt>
                <c:pt idx="140">
                  <c:v>576</c:v>
                </c:pt>
                <c:pt idx="141">
                  <c:v>577</c:v>
                </c:pt>
                <c:pt idx="142">
                  <c:v>578</c:v>
                </c:pt>
                <c:pt idx="143">
                  <c:v>579</c:v>
                </c:pt>
                <c:pt idx="144">
                  <c:v>580</c:v>
                </c:pt>
                <c:pt idx="145">
                  <c:v>581</c:v>
                </c:pt>
                <c:pt idx="146">
                  <c:v>582</c:v>
                </c:pt>
                <c:pt idx="147">
                  <c:v>583</c:v>
                </c:pt>
                <c:pt idx="148">
                  <c:v>584</c:v>
                </c:pt>
                <c:pt idx="149">
                  <c:v>585</c:v>
                </c:pt>
                <c:pt idx="150">
                  <c:v>586</c:v>
                </c:pt>
                <c:pt idx="151">
                  <c:v>587</c:v>
                </c:pt>
                <c:pt idx="152">
                  <c:v>588</c:v>
                </c:pt>
                <c:pt idx="153">
                  <c:v>589</c:v>
                </c:pt>
                <c:pt idx="154">
                  <c:v>590</c:v>
                </c:pt>
                <c:pt idx="155">
                  <c:v>591</c:v>
                </c:pt>
                <c:pt idx="156">
                  <c:v>592</c:v>
                </c:pt>
                <c:pt idx="157">
                  <c:v>593</c:v>
                </c:pt>
                <c:pt idx="158">
                  <c:v>594</c:v>
                </c:pt>
                <c:pt idx="159">
                  <c:v>595</c:v>
                </c:pt>
                <c:pt idx="160">
                  <c:v>596</c:v>
                </c:pt>
                <c:pt idx="161">
                  <c:v>597</c:v>
                </c:pt>
                <c:pt idx="162">
                  <c:v>598</c:v>
                </c:pt>
                <c:pt idx="163">
                  <c:v>599</c:v>
                </c:pt>
                <c:pt idx="164">
                  <c:v>600</c:v>
                </c:pt>
                <c:pt idx="165">
                  <c:v>601</c:v>
                </c:pt>
                <c:pt idx="166">
                  <c:v>602</c:v>
                </c:pt>
                <c:pt idx="167">
                  <c:v>603</c:v>
                </c:pt>
                <c:pt idx="168">
                  <c:v>604</c:v>
                </c:pt>
                <c:pt idx="169">
                  <c:v>605</c:v>
                </c:pt>
                <c:pt idx="170">
                  <c:v>606</c:v>
                </c:pt>
                <c:pt idx="171">
                  <c:v>607</c:v>
                </c:pt>
                <c:pt idx="172">
                  <c:v>608</c:v>
                </c:pt>
                <c:pt idx="173">
                  <c:v>609</c:v>
                </c:pt>
                <c:pt idx="174">
                  <c:v>610</c:v>
                </c:pt>
                <c:pt idx="175">
                  <c:v>611</c:v>
                </c:pt>
                <c:pt idx="176">
                  <c:v>612</c:v>
                </c:pt>
                <c:pt idx="177">
                  <c:v>613</c:v>
                </c:pt>
                <c:pt idx="178">
                  <c:v>614</c:v>
                </c:pt>
                <c:pt idx="179">
                  <c:v>615</c:v>
                </c:pt>
                <c:pt idx="180">
                  <c:v>616</c:v>
                </c:pt>
                <c:pt idx="181">
                  <c:v>617</c:v>
                </c:pt>
                <c:pt idx="182">
                  <c:v>618</c:v>
                </c:pt>
                <c:pt idx="183">
                  <c:v>619</c:v>
                </c:pt>
                <c:pt idx="184">
                  <c:v>620</c:v>
                </c:pt>
                <c:pt idx="185">
                  <c:v>621</c:v>
                </c:pt>
                <c:pt idx="186">
                  <c:v>622</c:v>
                </c:pt>
                <c:pt idx="187">
                  <c:v>623</c:v>
                </c:pt>
                <c:pt idx="188">
                  <c:v>624</c:v>
                </c:pt>
                <c:pt idx="189">
                  <c:v>625</c:v>
                </c:pt>
                <c:pt idx="190">
                  <c:v>626</c:v>
                </c:pt>
                <c:pt idx="191">
                  <c:v>627</c:v>
                </c:pt>
                <c:pt idx="192">
                  <c:v>628</c:v>
                </c:pt>
                <c:pt idx="193">
                  <c:v>629</c:v>
                </c:pt>
                <c:pt idx="194">
                  <c:v>630</c:v>
                </c:pt>
                <c:pt idx="195">
                  <c:v>631</c:v>
                </c:pt>
                <c:pt idx="196">
                  <c:v>632</c:v>
                </c:pt>
                <c:pt idx="197">
                  <c:v>633</c:v>
                </c:pt>
                <c:pt idx="198">
                  <c:v>634</c:v>
                </c:pt>
                <c:pt idx="199">
                  <c:v>635</c:v>
                </c:pt>
                <c:pt idx="200">
                  <c:v>636</c:v>
                </c:pt>
                <c:pt idx="201">
                  <c:v>637</c:v>
                </c:pt>
                <c:pt idx="202">
                  <c:v>638</c:v>
                </c:pt>
                <c:pt idx="203">
                  <c:v>639</c:v>
                </c:pt>
                <c:pt idx="204">
                  <c:v>640</c:v>
                </c:pt>
                <c:pt idx="205">
                  <c:v>641</c:v>
                </c:pt>
                <c:pt idx="206">
                  <c:v>642</c:v>
                </c:pt>
                <c:pt idx="207">
                  <c:v>643</c:v>
                </c:pt>
                <c:pt idx="208">
                  <c:v>644</c:v>
                </c:pt>
                <c:pt idx="209">
                  <c:v>645</c:v>
                </c:pt>
                <c:pt idx="210">
                  <c:v>646</c:v>
                </c:pt>
                <c:pt idx="211">
                  <c:v>647</c:v>
                </c:pt>
                <c:pt idx="212">
                  <c:v>648</c:v>
                </c:pt>
                <c:pt idx="213">
                  <c:v>649</c:v>
                </c:pt>
                <c:pt idx="214">
                  <c:v>650</c:v>
                </c:pt>
                <c:pt idx="215">
                  <c:v>651</c:v>
                </c:pt>
                <c:pt idx="216">
                  <c:v>652</c:v>
                </c:pt>
                <c:pt idx="217">
                  <c:v>653</c:v>
                </c:pt>
                <c:pt idx="218">
                  <c:v>654</c:v>
                </c:pt>
                <c:pt idx="219">
                  <c:v>655</c:v>
                </c:pt>
                <c:pt idx="220">
                  <c:v>656</c:v>
                </c:pt>
                <c:pt idx="221">
                  <c:v>657</c:v>
                </c:pt>
                <c:pt idx="222">
                  <c:v>658</c:v>
                </c:pt>
                <c:pt idx="223">
                  <c:v>659</c:v>
                </c:pt>
                <c:pt idx="224">
                  <c:v>660</c:v>
                </c:pt>
                <c:pt idx="225">
                  <c:v>661</c:v>
                </c:pt>
                <c:pt idx="226">
                  <c:v>662</c:v>
                </c:pt>
                <c:pt idx="227">
                  <c:v>663</c:v>
                </c:pt>
                <c:pt idx="228">
                  <c:v>664</c:v>
                </c:pt>
                <c:pt idx="229">
                  <c:v>665</c:v>
                </c:pt>
                <c:pt idx="230">
                  <c:v>666</c:v>
                </c:pt>
                <c:pt idx="231">
                  <c:v>667</c:v>
                </c:pt>
                <c:pt idx="232">
                  <c:v>668</c:v>
                </c:pt>
                <c:pt idx="233">
                  <c:v>669</c:v>
                </c:pt>
                <c:pt idx="234">
                  <c:v>670</c:v>
                </c:pt>
                <c:pt idx="235">
                  <c:v>671</c:v>
                </c:pt>
                <c:pt idx="236">
                  <c:v>672</c:v>
                </c:pt>
                <c:pt idx="237">
                  <c:v>673</c:v>
                </c:pt>
                <c:pt idx="238">
                  <c:v>674</c:v>
                </c:pt>
                <c:pt idx="239">
                  <c:v>675</c:v>
                </c:pt>
                <c:pt idx="240">
                  <c:v>676</c:v>
                </c:pt>
                <c:pt idx="241">
                  <c:v>677</c:v>
                </c:pt>
                <c:pt idx="242">
                  <c:v>678</c:v>
                </c:pt>
                <c:pt idx="243">
                  <c:v>679</c:v>
                </c:pt>
                <c:pt idx="244">
                  <c:v>680</c:v>
                </c:pt>
                <c:pt idx="245">
                  <c:v>681</c:v>
                </c:pt>
                <c:pt idx="246">
                  <c:v>682</c:v>
                </c:pt>
                <c:pt idx="247">
                  <c:v>683</c:v>
                </c:pt>
                <c:pt idx="248">
                  <c:v>684</c:v>
                </c:pt>
                <c:pt idx="249">
                  <c:v>685</c:v>
                </c:pt>
                <c:pt idx="250">
                  <c:v>686</c:v>
                </c:pt>
                <c:pt idx="251">
                  <c:v>687</c:v>
                </c:pt>
                <c:pt idx="252">
                  <c:v>688</c:v>
                </c:pt>
                <c:pt idx="253">
                  <c:v>689</c:v>
                </c:pt>
                <c:pt idx="254">
                  <c:v>690</c:v>
                </c:pt>
                <c:pt idx="255">
                  <c:v>691</c:v>
                </c:pt>
                <c:pt idx="256">
                  <c:v>692</c:v>
                </c:pt>
                <c:pt idx="257">
                  <c:v>693</c:v>
                </c:pt>
                <c:pt idx="258">
                  <c:v>694</c:v>
                </c:pt>
                <c:pt idx="259">
                  <c:v>695</c:v>
                </c:pt>
                <c:pt idx="260">
                  <c:v>696</c:v>
                </c:pt>
                <c:pt idx="261">
                  <c:v>697</c:v>
                </c:pt>
                <c:pt idx="262">
                  <c:v>698</c:v>
                </c:pt>
                <c:pt idx="263">
                  <c:v>699</c:v>
                </c:pt>
                <c:pt idx="264">
                  <c:v>700</c:v>
                </c:pt>
                <c:pt idx="265">
                  <c:v>701</c:v>
                </c:pt>
                <c:pt idx="266">
                  <c:v>702</c:v>
                </c:pt>
                <c:pt idx="267">
                  <c:v>703</c:v>
                </c:pt>
                <c:pt idx="268">
                  <c:v>704</c:v>
                </c:pt>
                <c:pt idx="269">
                  <c:v>705</c:v>
                </c:pt>
                <c:pt idx="270">
                  <c:v>706</c:v>
                </c:pt>
                <c:pt idx="271">
                  <c:v>707</c:v>
                </c:pt>
                <c:pt idx="272">
                  <c:v>708</c:v>
                </c:pt>
                <c:pt idx="273">
                  <c:v>709</c:v>
                </c:pt>
                <c:pt idx="274">
                  <c:v>710</c:v>
                </c:pt>
                <c:pt idx="275">
                  <c:v>711</c:v>
                </c:pt>
                <c:pt idx="276">
                  <c:v>712</c:v>
                </c:pt>
                <c:pt idx="277">
                  <c:v>713</c:v>
                </c:pt>
                <c:pt idx="278">
                  <c:v>714</c:v>
                </c:pt>
                <c:pt idx="279">
                  <c:v>715</c:v>
                </c:pt>
                <c:pt idx="280">
                  <c:v>716</c:v>
                </c:pt>
                <c:pt idx="281">
                  <c:v>717</c:v>
                </c:pt>
                <c:pt idx="282">
                  <c:v>718</c:v>
                </c:pt>
                <c:pt idx="283">
                  <c:v>719</c:v>
                </c:pt>
                <c:pt idx="284">
                  <c:v>720</c:v>
                </c:pt>
                <c:pt idx="285">
                  <c:v>721</c:v>
                </c:pt>
                <c:pt idx="286">
                  <c:v>722</c:v>
                </c:pt>
                <c:pt idx="287">
                  <c:v>723</c:v>
                </c:pt>
                <c:pt idx="288">
                  <c:v>724</c:v>
                </c:pt>
                <c:pt idx="289">
                  <c:v>725</c:v>
                </c:pt>
                <c:pt idx="290">
                  <c:v>726</c:v>
                </c:pt>
                <c:pt idx="291">
                  <c:v>727</c:v>
                </c:pt>
                <c:pt idx="292">
                  <c:v>728</c:v>
                </c:pt>
                <c:pt idx="293">
                  <c:v>729</c:v>
                </c:pt>
                <c:pt idx="294">
                  <c:v>730</c:v>
                </c:pt>
                <c:pt idx="295">
                  <c:v>731</c:v>
                </c:pt>
                <c:pt idx="296">
                  <c:v>732</c:v>
                </c:pt>
                <c:pt idx="297">
                  <c:v>733</c:v>
                </c:pt>
                <c:pt idx="298">
                  <c:v>734</c:v>
                </c:pt>
                <c:pt idx="299">
                  <c:v>735</c:v>
                </c:pt>
                <c:pt idx="300">
                  <c:v>736</c:v>
                </c:pt>
                <c:pt idx="301">
                  <c:v>737</c:v>
                </c:pt>
                <c:pt idx="302">
                  <c:v>738</c:v>
                </c:pt>
                <c:pt idx="303">
                  <c:v>739</c:v>
                </c:pt>
                <c:pt idx="304">
                  <c:v>740</c:v>
                </c:pt>
                <c:pt idx="305">
                  <c:v>741</c:v>
                </c:pt>
                <c:pt idx="306">
                  <c:v>742</c:v>
                </c:pt>
                <c:pt idx="307">
                  <c:v>743</c:v>
                </c:pt>
                <c:pt idx="308">
                  <c:v>744</c:v>
                </c:pt>
                <c:pt idx="309">
                  <c:v>745</c:v>
                </c:pt>
                <c:pt idx="310">
                  <c:v>746</c:v>
                </c:pt>
                <c:pt idx="311">
                  <c:v>747</c:v>
                </c:pt>
                <c:pt idx="312">
                  <c:v>748</c:v>
                </c:pt>
                <c:pt idx="313">
                  <c:v>749</c:v>
                </c:pt>
                <c:pt idx="314">
                  <c:v>750</c:v>
                </c:pt>
                <c:pt idx="315">
                  <c:v>751</c:v>
                </c:pt>
                <c:pt idx="316">
                  <c:v>752</c:v>
                </c:pt>
                <c:pt idx="317">
                  <c:v>753</c:v>
                </c:pt>
                <c:pt idx="318">
                  <c:v>754</c:v>
                </c:pt>
                <c:pt idx="319">
                  <c:v>755</c:v>
                </c:pt>
                <c:pt idx="320">
                  <c:v>756</c:v>
                </c:pt>
                <c:pt idx="321">
                  <c:v>757</c:v>
                </c:pt>
                <c:pt idx="322">
                  <c:v>758</c:v>
                </c:pt>
                <c:pt idx="323">
                  <c:v>759</c:v>
                </c:pt>
                <c:pt idx="324">
                  <c:v>760</c:v>
                </c:pt>
                <c:pt idx="325">
                  <c:v>761</c:v>
                </c:pt>
                <c:pt idx="326">
                  <c:v>762</c:v>
                </c:pt>
                <c:pt idx="327">
                  <c:v>763</c:v>
                </c:pt>
                <c:pt idx="328">
                  <c:v>764</c:v>
                </c:pt>
                <c:pt idx="329">
                  <c:v>765</c:v>
                </c:pt>
                <c:pt idx="330">
                  <c:v>766</c:v>
                </c:pt>
                <c:pt idx="331">
                  <c:v>767</c:v>
                </c:pt>
                <c:pt idx="332">
                  <c:v>768</c:v>
                </c:pt>
                <c:pt idx="333">
                  <c:v>769</c:v>
                </c:pt>
                <c:pt idx="334">
                  <c:v>770</c:v>
                </c:pt>
                <c:pt idx="335">
                  <c:v>771</c:v>
                </c:pt>
                <c:pt idx="336">
                  <c:v>772</c:v>
                </c:pt>
                <c:pt idx="337">
                  <c:v>773</c:v>
                </c:pt>
                <c:pt idx="338">
                  <c:v>774</c:v>
                </c:pt>
                <c:pt idx="339">
                  <c:v>775</c:v>
                </c:pt>
                <c:pt idx="340">
                  <c:v>776</c:v>
                </c:pt>
                <c:pt idx="341">
                  <c:v>777</c:v>
                </c:pt>
                <c:pt idx="342">
                  <c:v>778</c:v>
                </c:pt>
                <c:pt idx="343">
                  <c:v>779</c:v>
                </c:pt>
                <c:pt idx="344">
                  <c:v>780</c:v>
                </c:pt>
                <c:pt idx="345">
                  <c:v>781</c:v>
                </c:pt>
                <c:pt idx="346">
                  <c:v>782</c:v>
                </c:pt>
                <c:pt idx="347">
                  <c:v>783</c:v>
                </c:pt>
                <c:pt idx="348">
                  <c:v>784</c:v>
                </c:pt>
                <c:pt idx="349">
                  <c:v>785</c:v>
                </c:pt>
                <c:pt idx="350">
                  <c:v>786</c:v>
                </c:pt>
                <c:pt idx="351">
                  <c:v>787</c:v>
                </c:pt>
                <c:pt idx="352">
                  <c:v>788</c:v>
                </c:pt>
                <c:pt idx="353">
                  <c:v>789</c:v>
                </c:pt>
                <c:pt idx="354">
                  <c:v>790</c:v>
                </c:pt>
                <c:pt idx="355">
                  <c:v>791</c:v>
                </c:pt>
                <c:pt idx="356">
                  <c:v>792</c:v>
                </c:pt>
                <c:pt idx="357">
                  <c:v>793</c:v>
                </c:pt>
                <c:pt idx="358">
                  <c:v>794</c:v>
                </c:pt>
                <c:pt idx="359">
                  <c:v>795</c:v>
                </c:pt>
                <c:pt idx="360">
                  <c:v>796</c:v>
                </c:pt>
                <c:pt idx="361">
                  <c:v>797</c:v>
                </c:pt>
                <c:pt idx="362">
                  <c:v>798</c:v>
                </c:pt>
                <c:pt idx="363">
                  <c:v>799</c:v>
                </c:pt>
                <c:pt idx="364">
                  <c:v>800</c:v>
                </c:pt>
                <c:pt idx="365">
                  <c:v>801</c:v>
                </c:pt>
                <c:pt idx="366">
                  <c:v>802</c:v>
                </c:pt>
                <c:pt idx="367">
                  <c:v>803</c:v>
                </c:pt>
                <c:pt idx="368">
                  <c:v>804</c:v>
                </c:pt>
                <c:pt idx="369">
                  <c:v>805</c:v>
                </c:pt>
                <c:pt idx="370">
                  <c:v>806</c:v>
                </c:pt>
                <c:pt idx="371">
                  <c:v>807</c:v>
                </c:pt>
                <c:pt idx="372">
                  <c:v>808</c:v>
                </c:pt>
                <c:pt idx="373">
                  <c:v>809</c:v>
                </c:pt>
                <c:pt idx="374">
                  <c:v>810</c:v>
                </c:pt>
                <c:pt idx="375">
                  <c:v>811</c:v>
                </c:pt>
                <c:pt idx="376">
                  <c:v>812</c:v>
                </c:pt>
                <c:pt idx="377">
                  <c:v>813</c:v>
                </c:pt>
                <c:pt idx="378">
                  <c:v>814</c:v>
                </c:pt>
                <c:pt idx="379">
                  <c:v>815</c:v>
                </c:pt>
                <c:pt idx="380">
                  <c:v>816</c:v>
                </c:pt>
                <c:pt idx="381">
                  <c:v>817</c:v>
                </c:pt>
                <c:pt idx="382">
                  <c:v>818</c:v>
                </c:pt>
                <c:pt idx="383">
                  <c:v>819</c:v>
                </c:pt>
                <c:pt idx="384">
                  <c:v>820</c:v>
                </c:pt>
                <c:pt idx="385">
                  <c:v>821</c:v>
                </c:pt>
                <c:pt idx="386">
                  <c:v>822</c:v>
                </c:pt>
                <c:pt idx="387">
                  <c:v>823</c:v>
                </c:pt>
                <c:pt idx="388">
                  <c:v>824</c:v>
                </c:pt>
                <c:pt idx="389">
                  <c:v>825</c:v>
                </c:pt>
                <c:pt idx="390">
                  <c:v>826</c:v>
                </c:pt>
                <c:pt idx="391">
                  <c:v>827</c:v>
                </c:pt>
                <c:pt idx="392">
                  <c:v>828</c:v>
                </c:pt>
                <c:pt idx="393">
                  <c:v>829</c:v>
                </c:pt>
                <c:pt idx="394">
                  <c:v>830</c:v>
                </c:pt>
                <c:pt idx="395">
                  <c:v>831</c:v>
                </c:pt>
                <c:pt idx="396">
                  <c:v>832</c:v>
                </c:pt>
                <c:pt idx="397">
                  <c:v>833</c:v>
                </c:pt>
                <c:pt idx="398">
                  <c:v>834</c:v>
                </c:pt>
                <c:pt idx="399">
                  <c:v>835</c:v>
                </c:pt>
                <c:pt idx="400">
                  <c:v>836</c:v>
                </c:pt>
                <c:pt idx="401">
                  <c:v>837</c:v>
                </c:pt>
                <c:pt idx="402">
                  <c:v>838</c:v>
                </c:pt>
                <c:pt idx="403">
                  <c:v>839</c:v>
                </c:pt>
                <c:pt idx="404">
                  <c:v>840</c:v>
                </c:pt>
                <c:pt idx="405">
                  <c:v>841</c:v>
                </c:pt>
                <c:pt idx="406">
                  <c:v>842</c:v>
                </c:pt>
                <c:pt idx="407">
                  <c:v>843</c:v>
                </c:pt>
                <c:pt idx="408">
                  <c:v>844</c:v>
                </c:pt>
                <c:pt idx="409">
                  <c:v>845</c:v>
                </c:pt>
                <c:pt idx="410">
                  <c:v>846</c:v>
                </c:pt>
                <c:pt idx="411">
                  <c:v>847</c:v>
                </c:pt>
                <c:pt idx="412">
                  <c:v>848</c:v>
                </c:pt>
                <c:pt idx="413">
                  <c:v>849</c:v>
                </c:pt>
                <c:pt idx="414">
                  <c:v>850</c:v>
                </c:pt>
                <c:pt idx="415">
                  <c:v>851</c:v>
                </c:pt>
                <c:pt idx="416">
                  <c:v>852</c:v>
                </c:pt>
                <c:pt idx="417">
                  <c:v>853</c:v>
                </c:pt>
                <c:pt idx="418">
                  <c:v>854</c:v>
                </c:pt>
                <c:pt idx="419">
                  <c:v>855</c:v>
                </c:pt>
                <c:pt idx="420">
                  <c:v>856</c:v>
                </c:pt>
                <c:pt idx="421">
                  <c:v>857</c:v>
                </c:pt>
                <c:pt idx="422">
                  <c:v>858</c:v>
                </c:pt>
                <c:pt idx="423">
                  <c:v>859</c:v>
                </c:pt>
                <c:pt idx="424">
                  <c:v>860</c:v>
                </c:pt>
                <c:pt idx="425">
                  <c:v>861</c:v>
                </c:pt>
                <c:pt idx="426">
                  <c:v>862</c:v>
                </c:pt>
                <c:pt idx="427">
                  <c:v>863</c:v>
                </c:pt>
                <c:pt idx="428">
                  <c:v>864</c:v>
                </c:pt>
                <c:pt idx="429">
                  <c:v>865</c:v>
                </c:pt>
                <c:pt idx="430">
                  <c:v>866</c:v>
                </c:pt>
                <c:pt idx="431">
                  <c:v>867</c:v>
                </c:pt>
                <c:pt idx="432">
                  <c:v>868</c:v>
                </c:pt>
                <c:pt idx="433">
                  <c:v>869</c:v>
                </c:pt>
                <c:pt idx="434">
                  <c:v>870</c:v>
                </c:pt>
                <c:pt idx="435">
                  <c:v>871</c:v>
                </c:pt>
                <c:pt idx="436">
                  <c:v>872</c:v>
                </c:pt>
                <c:pt idx="437">
                  <c:v>873</c:v>
                </c:pt>
                <c:pt idx="438">
                  <c:v>874</c:v>
                </c:pt>
                <c:pt idx="439">
                  <c:v>875</c:v>
                </c:pt>
                <c:pt idx="440">
                  <c:v>876</c:v>
                </c:pt>
                <c:pt idx="441">
                  <c:v>877</c:v>
                </c:pt>
                <c:pt idx="442">
                  <c:v>878</c:v>
                </c:pt>
                <c:pt idx="443">
                  <c:v>879</c:v>
                </c:pt>
                <c:pt idx="444">
                  <c:v>880</c:v>
                </c:pt>
                <c:pt idx="445">
                  <c:v>881</c:v>
                </c:pt>
                <c:pt idx="446">
                  <c:v>882</c:v>
                </c:pt>
                <c:pt idx="447">
                  <c:v>883</c:v>
                </c:pt>
                <c:pt idx="448">
                  <c:v>884</c:v>
                </c:pt>
                <c:pt idx="449">
                  <c:v>885</c:v>
                </c:pt>
                <c:pt idx="450">
                  <c:v>886</c:v>
                </c:pt>
                <c:pt idx="451">
                  <c:v>887</c:v>
                </c:pt>
                <c:pt idx="452">
                  <c:v>888</c:v>
                </c:pt>
                <c:pt idx="453">
                  <c:v>889</c:v>
                </c:pt>
                <c:pt idx="454">
                  <c:v>890</c:v>
                </c:pt>
                <c:pt idx="455">
                  <c:v>891</c:v>
                </c:pt>
                <c:pt idx="456">
                  <c:v>892</c:v>
                </c:pt>
                <c:pt idx="457">
                  <c:v>893</c:v>
                </c:pt>
                <c:pt idx="458">
                  <c:v>894</c:v>
                </c:pt>
                <c:pt idx="459">
                  <c:v>895</c:v>
                </c:pt>
                <c:pt idx="460">
                  <c:v>896</c:v>
                </c:pt>
                <c:pt idx="461">
                  <c:v>897</c:v>
                </c:pt>
                <c:pt idx="462">
                  <c:v>898</c:v>
                </c:pt>
                <c:pt idx="463">
                  <c:v>899</c:v>
                </c:pt>
                <c:pt idx="464">
                  <c:v>900</c:v>
                </c:pt>
                <c:pt idx="465">
                  <c:v>901</c:v>
                </c:pt>
                <c:pt idx="466">
                  <c:v>902</c:v>
                </c:pt>
                <c:pt idx="467">
                  <c:v>903</c:v>
                </c:pt>
                <c:pt idx="468">
                  <c:v>904</c:v>
                </c:pt>
                <c:pt idx="469">
                  <c:v>905</c:v>
                </c:pt>
                <c:pt idx="470">
                  <c:v>906</c:v>
                </c:pt>
                <c:pt idx="471">
                  <c:v>907</c:v>
                </c:pt>
                <c:pt idx="472">
                  <c:v>908</c:v>
                </c:pt>
                <c:pt idx="473">
                  <c:v>909</c:v>
                </c:pt>
                <c:pt idx="474">
                  <c:v>910</c:v>
                </c:pt>
                <c:pt idx="475">
                  <c:v>911</c:v>
                </c:pt>
                <c:pt idx="476">
                  <c:v>912</c:v>
                </c:pt>
                <c:pt idx="477">
                  <c:v>913</c:v>
                </c:pt>
                <c:pt idx="478">
                  <c:v>914</c:v>
                </c:pt>
                <c:pt idx="479">
                  <c:v>915</c:v>
                </c:pt>
                <c:pt idx="480">
                  <c:v>916</c:v>
                </c:pt>
                <c:pt idx="481">
                  <c:v>917</c:v>
                </c:pt>
                <c:pt idx="482">
                  <c:v>918</c:v>
                </c:pt>
                <c:pt idx="483">
                  <c:v>919</c:v>
                </c:pt>
                <c:pt idx="484">
                  <c:v>920</c:v>
                </c:pt>
                <c:pt idx="485">
                  <c:v>921</c:v>
                </c:pt>
                <c:pt idx="486">
                  <c:v>922</c:v>
                </c:pt>
                <c:pt idx="487">
                  <c:v>923</c:v>
                </c:pt>
                <c:pt idx="488">
                  <c:v>924</c:v>
                </c:pt>
                <c:pt idx="489">
                  <c:v>925</c:v>
                </c:pt>
                <c:pt idx="490">
                  <c:v>926</c:v>
                </c:pt>
                <c:pt idx="491">
                  <c:v>927</c:v>
                </c:pt>
                <c:pt idx="492">
                  <c:v>928</c:v>
                </c:pt>
                <c:pt idx="493">
                  <c:v>929</c:v>
                </c:pt>
                <c:pt idx="494">
                  <c:v>930</c:v>
                </c:pt>
                <c:pt idx="495">
                  <c:v>931</c:v>
                </c:pt>
                <c:pt idx="496">
                  <c:v>932</c:v>
                </c:pt>
                <c:pt idx="497">
                  <c:v>933</c:v>
                </c:pt>
                <c:pt idx="498">
                  <c:v>934</c:v>
                </c:pt>
                <c:pt idx="499">
                  <c:v>935</c:v>
                </c:pt>
                <c:pt idx="500">
                  <c:v>936</c:v>
                </c:pt>
                <c:pt idx="501">
                  <c:v>937</c:v>
                </c:pt>
                <c:pt idx="502">
                  <c:v>938</c:v>
                </c:pt>
                <c:pt idx="503">
                  <c:v>939</c:v>
                </c:pt>
                <c:pt idx="504">
                  <c:v>940</c:v>
                </c:pt>
                <c:pt idx="505">
                  <c:v>941</c:v>
                </c:pt>
                <c:pt idx="506">
                  <c:v>942</c:v>
                </c:pt>
                <c:pt idx="507">
                  <c:v>943</c:v>
                </c:pt>
                <c:pt idx="508">
                  <c:v>944</c:v>
                </c:pt>
                <c:pt idx="509">
                  <c:v>945</c:v>
                </c:pt>
                <c:pt idx="510">
                  <c:v>946</c:v>
                </c:pt>
                <c:pt idx="511">
                  <c:v>947</c:v>
                </c:pt>
                <c:pt idx="512">
                  <c:v>948</c:v>
                </c:pt>
                <c:pt idx="513">
                  <c:v>949</c:v>
                </c:pt>
                <c:pt idx="514">
                  <c:v>950</c:v>
                </c:pt>
                <c:pt idx="515">
                  <c:v>951</c:v>
                </c:pt>
                <c:pt idx="516">
                  <c:v>952</c:v>
                </c:pt>
                <c:pt idx="517">
                  <c:v>953</c:v>
                </c:pt>
                <c:pt idx="518">
                  <c:v>954</c:v>
                </c:pt>
                <c:pt idx="519">
                  <c:v>955</c:v>
                </c:pt>
                <c:pt idx="520">
                  <c:v>956</c:v>
                </c:pt>
                <c:pt idx="521">
                  <c:v>957</c:v>
                </c:pt>
                <c:pt idx="522">
                  <c:v>958</c:v>
                </c:pt>
                <c:pt idx="523">
                  <c:v>959</c:v>
                </c:pt>
                <c:pt idx="524">
                  <c:v>960</c:v>
                </c:pt>
                <c:pt idx="525">
                  <c:v>961</c:v>
                </c:pt>
                <c:pt idx="526">
                  <c:v>962</c:v>
                </c:pt>
                <c:pt idx="527">
                  <c:v>963</c:v>
                </c:pt>
                <c:pt idx="528">
                  <c:v>964</c:v>
                </c:pt>
                <c:pt idx="529">
                  <c:v>965</c:v>
                </c:pt>
                <c:pt idx="530">
                  <c:v>966</c:v>
                </c:pt>
                <c:pt idx="531">
                  <c:v>967</c:v>
                </c:pt>
                <c:pt idx="532">
                  <c:v>968</c:v>
                </c:pt>
                <c:pt idx="533">
                  <c:v>969</c:v>
                </c:pt>
                <c:pt idx="534">
                  <c:v>970</c:v>
                </c:pt>
                <c:pt idx="535">
                  <c:v>971</c:v>
                </c:pt>
                <c:pt idx="536">
                  <c:v>972</c:v>
                </c:pt>
                <c:pt idx="537">
                  <c:v>973</c:v>
                </c:pt>
                <c:pt idx="538">
                  <c:v>974</c:v>
                </c:pt>
                <c:pt idx="539">
                  <c:v>975</c:v>
                </c:pt>
                <c:pt idx="540">
                  <c:v>976</c:v>
                </c:pt>
                <c:pt idx="541">
                  <c:v>977</c:v>
                </c:pt>
                <c:pt idx="542">
                  <c:v>978</c:v>
                </c:pt>
                <c:pt idx="543">
                  <c:v>979</c:v>
                </c:pt>
                <c:pt idx="544">
                  <c:v>980</c:v>
                </c:pt>
                <c:pt idx="545">
                  <c:v>981</c:v>
                </c:pt>
                <c:pt idx="546">
                  <c:v>982</c:v>
                </c:pt>
                <c:pt idx="547">
                  <c:v>983</c:v>
                </c:pt>
                <c:pt idx="548">
                  <c:v>984</c:v>
                </c:pt>
                <c:pt idx="549">
                  <c:v>985</c:v>
                </c:pt>
                <c:pt idx="550">
                  <c:v>986</c:v>
                </c:pt>
                <c:pt idx="551">
                  <c:v>987</c:v>
                </c:pt>
                <c:pt idx="552">
                  <c:v>988</c:v>
                </c:pt>
                <c:pt idx="553">
                  <c:v>989</c:v>
                </c:pt>
                <c:pt idx="554">
                  <c:v>990</c:v>
                </c:pt>
                <c:pt idx="555">
                  <c:v>991</c:v>
                </c:pt>
                <c:pt idx="556">
                  <c:v>992</c:v>
                </c:pt>
                <c:pt idx="557">
                  <c:v>993</c:v>
                </c:pt>
                <c:pt idx="558">
                  <c:v>994</c:v>
                </c:pt>
                <c:pt idx="559">
                  <c:v>995</c:v>
                </c:pt>
                <c:pt idx="560">
                  <c:v>996</c:v>
                </c:pt>
                <c:pt idx="561">
                  <c:v>997</c:v>
                </c:pt>
                <c:pt idx="562">
                  <c:v>998</c:v>
                </c:pt>
              </c:numCache>
            </c:numRef>
          </c:cat>
          <c:val>
            <c:numRef>
              <c:f>Hoja2!$C$1:$C$563</c:f>
              <c:numCache>
                <c:formatCode>0%</c:formatCode>
                <c:ptCount val="563"/>
                <c:pt idx="0">
                  <c:v>9.0384450259177542E-6</c:v>
                </c:pt>
                <c:pt idx="1">
                  <c:v>4.519222512958883E-6</c:v>
                </c:pt>
                <c:pt idx="2">
                  <c:v>4.519222512958883E-6</c:v>
                </c:pt>
                <c:pt idx="3">
                  <c:v>1.3557667538876613E-5</c:v>
                </c:pt>
                <c:pt idx="4">
                  <c:v>4.519222512958883E-6</c:v>
                </c:pt>
                <c:pt idx="5">
                  <c:v>9.0384450259177542E-6</c:v>
                </c:pt>
                <c:pt idx="6">
                  <c:v>4.519222512958883E-6</c:v>
                </c:pt>
                <c:pt idx="7">
                  <c:v>2.2596112564794412E-5</c:v>
                </c:pt>
                <c:pt idx="8">
                  <c:v>4.519222512958883E-6</c:v>
                </c:pt>
                <c:pt idx="9">
                  <c:v>1.3557667538876613E-5</c:v>
                </c:pt>
                <c:pt idx="10">
                  <c:v>4.519222512958883E-6</c:v>
                </c:pt>
                <c:pt idx="11">
                  <c:v>2.7115335077753298E-5</c:v>
                </c:pt>
                <c:pt idx="12">
                  <c:v>9.0384450259177542E-6</c:v>
                </c:pt>
                <c:pt idx="13">
                  <c:v>1.8076890051835498E-5</c:v>
                </c:pt>
                <c:pt idx="14">
                  <c:v>3.1634557590712157E-5</c:v>
                </c:pt>
                <c:pt idx="15">
                  <c:v>1.3557667538876613E-5</c:v>
                </c:pt>
                <c:pt idx="16">
                  <c:v>1.8076890051835498E-5</c:v>
                </c:pt>
                <c:pt idx="17">
                  <c:v>4.0673002616629835E-5</c:v>
                </c:pt>
                <c:pt idx="18">
                  <c:v>3.615378010367101E-5</c:v>
                </c:pt>
                <c:pt idx="19">
                  <c:v>2.7115335077753298E-5</c:v>
                </c:pt>
                <c:pt idx="20">
                  <c:v>1.3557667538876613E-5</c:v>
                </c:pt>
                <c:pt idx="21">
                  <c:v>3.615378010367101E-5</c:v>
                </c:pt>
                <c:pt idx="22">
                  <c:v>4.5192225129588823E-5</c:v>
                </c:pt>
                <c:pt idx="23">
                  <c:v>3.615378010367101E-5</c:v>
                </c:pt>
                <c:pt idx="24">
                  <c:v>4.971144764254771E-5</c:v>
                </c:pt>
                <c:pt idx="25">
                  <c:v>3.1634557590712157E-5</c:v>
                </c:pt>
                <c:pt idx="26">
                  <c:v>3.1634557590712157E-5</c:v>
                </c:pt>
                <c:pt idx="27">
                  <c:v>3.1634557590712157E-5</c:v>
                </c:pt>
                <c:pt idx="28">
                  <c:v>7.2307560207342047E-5</c:v>
                </c:pt>
                <c:pt idx="29">
                  <c:v>8.1346005233259779E-5</c:v>
                </c:pt>
                <c:pt idx="30">
                  <c:v>5.4230670155506589E-5</c:v>
                </c:pt>
                <c:pt idx="31">
                  <c:v>6.3269115181424193E-5</c:v>
                </c:pt>
                <c:pt idx="32">
                  <c:v>4.971144764254771E-5</c:v>
                </c:pt>
                <c:pt idx="33">
                  <c:v>5.8749892668465306E-5</c:v>
                </c:pt>
                <c:pt idx="34">
                  <c:v>5.8749892668465306E-5</c:v>
                </c:pt>
                <c:pt idx="35">
                  <c:v>8.1346005233259779E-5</c:v>
                </c:pt>
                <c:pt idx="36">
                  <c:v>1.0394211779805403E-4</c:v>
                </c:pt>
                <c:pt idx="37">
                  <c:v>9.9422895285095365E-5</c:v>
                </c:pt>
                <c:pt idx="38">
                  <c:v>1.0846134031101303E-4</c:v>
                </c:pt>
                <c:pt idx="39">
                  <c:v>7.2307560207342047E-5</c:v>
                </c:pt>
                <c:pt idx="40">
                  <c:v>9.9422895285095365E-5</c:v>
                </c:pt>
                <c:pt idx="41">
                  <c:v>1.6721123297947865E-4</c:v>
                </c:pt>
                <c:pt idx="42">
                  <c:v>1.5817278795356068E-4</c:v>
                </c:pt>
                <c:pt idx="43">
                  <c:v>1.4913434292764297E-4</c:v>
                </c:pt>
                <c:pt idx="44">
                  <c:v>1.4461512041468409E-4</c:v>
                </c:pt>
                <c:pt idx="45">
                  <c:v>2.5759568323865598E-4</c:v>
                </c:pt>
                <c:pt idx="46">
                  <c:v>2.2144190313498472E-4</c:v>
                </c:pt>
                <c:pt idx="47">
                  <c:v>2.6211490575161491E-4</c:v>
                </c:pt>
                <c:pt idx="48">
                  <c:v>2.1240345810906748E-4</c:v>
                </c:pt>
                <c:pt idx="49">
                  <c:v>2.4855723821273833E-4</c:v>
                </c:pt>
                <c:pt idx="50">
                  <c:v>2.892302408293677E-4</c:v>
                </c:pt>
                <c:pt idx="51">
                  <c:v>2.9374946334232658E-4</c:v>
                </c:pt>
                <c:pt idx="52">
                  <c:v>3.8865313611446343E-4</c:v>
                </c:pt>
                <c:pt idx="53">
                  <c:v>3.0278790836824472E-4</c:v>
                </c:pt>
                <c:pt idx="54">
                  <c:v>3.7509546857558657E-4</c:v>
                </c:pt>
                <c:pt idx="55">
                  <c:v>2.892302408293677E-4</c:v>
                </c:pt>
                <c:pt idx="56">
                  <c:v>3.3894168847191559E-4</c:v>
                </c:pt>
                <c:pt idx="57">
                  <c:v>3.5249935601079266E-4</c:v>
                </c:pt>
                <c:pt idx="58">
                  <c:v>3.2086479842007991E-4</c:v>
                </c:pt>
                <c:pt idx="59">
                  <c:v>3.7509546857558657E-4</c:v>
                </c:pt>
                <c:pt idx="60">
                  <c:v>2.304803481609024E-4</c:v>
                </c:pt>
                <c:pt idx="61">
                  <c:v>3.5701857852375133E-4</c:v>
                </c:pt>
                <c:pt idx="62">
                  <c:v>2.666341282645739E-4</c:v>
                </c:pt>
                <c:pt idx="63">
                  <c:v>3.0278790836824472E-4</c:v>
                </c:pt>
                <c:pt idx="64">
                  <c:v>2.5307646072569726E-4</c:v>
                </c:pt>
                <c:pt idx="65">
                  <c:v>2.5307646072569726E-4</c:v>
                </c:pt>
                <c:pt idx="66">
                  <c:v>2.5307646072569726E-4</c:v>
                </c:pt>
                <c:pt idx="67">
                  <c:v>2.4855723821273833E-4</c:v>
                </c:pt>
                <c:pt idx="68">
                  <c:v>2.8019179580345037E-4</c:v>
                </c:pt>
                <c:pt idx="69">
                  <c:v>2.5307646072569726E-4</c:v>
                </c:pt>
                <c:pt idx="70">
                  <c:v>2.2144190313498472E-4</c:v>
                </c:pt>
                <c:pt idx="71">
                  <c:v>1.8528812303131385E-4</c:v>
                </c:pt>
                <c:pt idx="72">
                  <c:v>2.5307646072569726E-4</c:v>
                </c:pt>
                <c:pt idx="73">
                  <c:v>3.0278790836824472E-4</c:v>
                </c:pt>
                <c:pt idx="74">
                  <c:v>2.4855723821273833E-4</c:v>
                </c:pt>
                <c:pt idx="75">
                  <c:v>2.0788423559610806E-4</c:v>
                </c:pt>
                <c:pt idx="76">
                  <c:v>2.2144190313498472E-4</c:v>
                </c:pt>
                <c:pt idx="77">
                  <c:v>2.5759568323865598E-4</c:v>
                </c:pt>
                <c:pt idx="78">
                  <c:v>2.3951879318682013E-4</c:v>
                </c:pt>
                <c:pt idx="79">
                  <c:v>2.5759568323865598E-4</c:v>
                </c:pt>
                <c:pt idx="80">
                  <c:v>2.756725732904916E-4</c:v>
                </c:pt>
                <c:pt idx="81">
                  <c:v>2.1692268062202609E-4</c:v>
                </c:pt>
                <c:pt idx="82">
                  <c:v>3.3894168847191559E-4</c:v>
                </c:pt>
                <c:pt idx="83">
                  <c:v>2.7115335077753283E-4</c:v>
                </c:pt>
                <c:pt idx="84">
                  <c:v>2.7115335077753283E-4</c:v>
                </c:pt>
                <c:pt idx="85">
                  <c:v>2.666341282645739E-4</c:v>
                </c:pt>
                <c:pt idx="86">
                  <c:v>2.7115335077753283E-4</c:v>
                </c:pt>
                <c:pt idx="87">
                  <c:v>2.7115335077753283E-4</c:v>
                </c:pt>
                <c:pt idx="88">
                  <c:v>2.756725732904916E-4</c:v>
                </c:pt>
                <c:pt idx="89">
                  <c:v>2.8019179580345037E-4</c:v>
                </c:pt>
                <c:pt idx="90">
                  <c:v>3.9769158114038059E-4</c:v>
                </c:pt>
                <c:pt idx="91">
                  <c:v>3.5701857852375133E-4</c:v>
                </c:pt>
                <c:pt idx="92">
                  <c:v>3.0278790836824472E-4</c:v>
                </c:pt>
                <c:pt idx="93">
                  <c:v>3.7509546857558657E-4</c:v>
                </c:pt>
                <c:pt idx="94">
                  <c:v>4.38364583757011E-4</c:v>
                </c:pt>
                <c:pt idx="95">
                  <c:v>3.9317235862742209E-4</c:v>
                </c:pt>
                <c:pt idx="96">
                  <c:v>3.8413391360150433E-4</c:v>
                </c:pt>
                <c:pt idx="97">
                  <c:v>3.8413391360150433E-4</c:v>
                </c:pt>
                <c:pt idx="98">
                  <c:v>3.7961469108854556E-4</c:v>
                </c:pt>
                <c:pt idx="99">
                  <c:v>4.6096069632180523E-4</c:v>
                </c:pt>
                <c:pt idx="100">
                  <c:v>4.7903758637364026E-4</c:v>
                </c:pt>
                <c:pt idx="101">
                  <c:v>4.8355680888659914E-4</c:v>
                </c:pt>
                <c:pt idx="102">
                  <c:v>4.38364583757011E-4</c:v>
                </c:pt>
                <c:pt idx="103">
                  <c:v>4.6096069632180523E-4</c:v>
                </c:pt>
                <c:pt idx="104">
                  <c:v>5.2874903401618843E-4</c:v>
                </c:pt>
                <c:pt idx="105">
                  <c:v>3.7057624606262786E-4</c:v>
                </c:pt>
                <c:pt idx="106">
                  <c:v>4.2028769370517488E-4</c:v>
                </c:pt>
                <c:pt idx="107">
                  <c:v>3.9317235862742209E-4</c:v>
                </c:pt>
                <c:pt idx="108">
                  <c:v>3.8413391360150433E-4</c:v>
                </c:pt>
                <c:pt idx="109">
                  <c:v>4.6547991883476433E-4</c:v>
                </c:pt>
                <c:pt idx="110">
                  <c:v>4.2028769370517488E-4</c:v>
                </c:pt>
                <c:pt idx="111">
                  <c:v>4.0673002616629797E-4</c:v>
                </c:pt>
                <c:pt idx="112">
                  <c:v>3.7509546857558657E-4</c:v>
                </c:pt>
                <c:pt idx="113">
                  <c:v>4.8355680888659914E-4</c:v>
                </c:pt>
                <c:pt idx="114">
                  <c:v>3.5249935601079266E-4</c:v>
                </c:pt>
                <c:pt idx="115">
                  <c:v>3.9317235862742209E-4</c:v>
                </c:pt>
                <c:pt idx="116">
                  <c:v>4.0221080365333953E-4</c:v>
                </c:pt>
                <c:pt idx="117">
                  <c:v>3.0730713088120392E-4</c:v>
                </c:pt>
                <c:pt idx="118">
                  <c:v>3.0730713088120392E-4</c:v>
                </c:pt>
                <c:pt idx="119">
                  <c:v>3.7509546857558657E-4</c:v>
                </c:pt>
                <c:pt idx="120">
                  <c:v>4.2932613873109373E-4</c:v>
                </c:pt>
                <c:pt idx="121">
                  <c:v>4.4288380626996934E-4</c:v>
                </c:pt>
                <c:pt idx="122">
                  <c:v>4.0673002616629797E-4</c:v>
                </c:pt>
                <c:pt idx="123">
                  <c:v>3.8865313611446343E-4</c:v>
                </c:pt>
                <c:pt idx="124">
                  <c:v>3.615378010367101E-4</c:v>
                </c:pt>
                <c:pt idx="125">
                  <c:v>4.38364583757011E-4</c:v>
                </c:pt>
                <c:pt idx="126">
                  <c:v>4.2932613873109373E-4</c:v>
                </c:pt>
                <c:pt idx="127">
                  <c:v>4.6547991883476433E-4</c:v>
                </c:pt>
                <c:pt idx="128">
                  <c:v>4.38364583757011E-4</c:v>
                </c:pt>
                <c:pt idx="129">
                  <c:v>4.38364583757011E-4</c:v>
                </c:pt>
                <c:pt idx="130">
                  <c:v>4.2932613873109373E-4</c:v>
                </c:pt>
                <c:pt idx="131">
                  <c:v>5.8749892668465316E-4</c:v>
                </c:pt>
                <c:pt idx="132">
                  <c:v>4.7903758637364026E-4</c:v>
                </c:pt>
                <c:pt idx="133">
                  <c:v>4.5644147380884522E-4</c:v>
                </c:pt>
                <c:pt idx="134">
                  <c:v>5.1971058899027013E-4</c:v>
                </c:pt>
                <c:pt idx="135">
                  <c:v>4.4288380626996934E-4</c:v>
                </c:pt>
                <c:pt idx="136">
                  <c:v>3.615378010367101E-4</c:v>
                </c:pt>
                <c:pt idx="137">
                  <c:v>4.9711447642547698E-4</c:v>
                </c:pt>
                <c:pt idx="138">
                  <c:v>4.8807603139955857E-4</c:v>
                </c:pt>
                <c:pt idx="139">
                  <c:v>4.5644147380884522E-4</c:v>
                </c:pt>
                <c:pt idx="140">
                  <c:v>4.2932613873109373E-4</c:v>
                </c:pt>
                <c:pt idx="141">
                  <c:v>4.9259525391251707E-4</c:v>
                </c:pt>
                <c:pt idx="142">
                  <c:v>4.9259525391251707E-4</c:v>
                </c:pt>
                <c:pt idx="143">
                  <c:v>4.5192225129588802E-4</c:v>
                </c:pt>
                <c:pt idx="144">
                  <c:v>5.3326825652914714E-4</c:v>
                </c:pt>
                <c:pt idx="145">
                  <c:v>5.1067214396435334E-4</c:v>
                </c:pt>
                <c:pt idx="146">
                  <c:v>5.1519136647731173E-4</c:v>
                </c:pt>
                <c:pt idx="147">
                  <c:v>6.5528726437903717E-4</c:v>
                </c:pt>
                <c:pt idx="148">
                  <c:v>5.6038359160689966E-4</c:v>
                </c:pt>
                <c:pt idx="149">
                  <c:v>5.4682592406802395E-4</c:v>
                </c:pt>
                <c:pt idx="150">
                  <c:v>5.9201814919761307E-4</c:v>
                </c:pt>
                <c:pt idx="151">
                  <c:v>6.1009503924944804E-4</c:v>
                </c:pt>
                <c:pt idx="152">
                  <c:v>6.4624881935311973E-4</c:v>
                </c:pt>
                <c:pt idx="153">
                  <c:v>5.9201814919761307E-4</c:v>
                </c:pt>
                <c:pt idx="154">
                  <c:v>5.6490281411985936E-4</c:v>
                </c:pt>
                <c:pt idx="155">
                  <c:v>6.3721037432720165E-4</c:v>
                </c:pt>
                <c:pt idx="156">
                  <c:v>7.0499871202158435E-4</c:v>
                </c:pt>
                <c:pt idx="157">
                  <c:v>5.9653737171057113E-4</c:v>
                </c:pt>
                <c:pt idx="158">
                  <c:v>5.9653737171057113E-4</c:v>
                </c:pt>
                <c:pt idx="159">
                  <c:v>6.778833769438314E-4</c:v>
                </c:pt>
                <c:pt idx="160">
                  <c:v>6.5076804186607802E-4</c:v>
                </c:pt>
                <c:pt idx="161">
                  <c:v>6.4172959684015982E-4</c:v>
                </c:pt>
                <c:pt idx="162">
                  <c:v>6.4624881935311973E-4</c:v>
                </c:pt>
                <c:pt idx="163">
                  <c:v>5.8297970417169433E-4</c:v>
                </c:pt>
                <c:pt idx="164">
                  <c:v>5.377874790421063E-4</c:v>
                </c:pt>
                <c:pt idx="165">
                  <c:v>6.2365270678832474E-4</c:v>
                </c:pt>
                <c:pt idx="166">
                  <c:v>5.061529214513943E-4</c:v>
                </c:pt>
                <c:pt idx="167">
                  <c:v>7.1403715704750168E-4</c:v>
                </c:pt>
                <c:pt idx="168">
                  <c:v>6.2365270678832474E-4</c:v>
                </c:pt>
                <c:pt idx="169">
                  <c:v>5.5586436909394203E-4</c:v>
                </c:pt>
                <c:pt idx="170">
                  <c:v>5.8297970417169433E-4</c:v>
                </c:pt>
                <c:pt idx="171">
                  <c:v>6.5076804186607802E-4</c:v>
                </c:pt>
                <c:pt idx="172">
                  <c:v>5.7394125914577744E-4</c:v>
                </c:pt>
                <c:pt idx="173">
                  <c:v>5.6490281411985936E-4</c:v>
                </c:pt>
                <c:pt idx="174">
                  <c:v>6.5528726437903717E-4</c:v>
                </c:pt>
                <c:pt idx="175">
                  <c:v>7.411524921252555E-4</c:v>
                </c:pt>
                <c:pt idx="176">
                  <c:v>7.2759482458637924E-4</c:v>
                </c:pt>
                <c:pt idx="177">
                  <c:v>6.9144104448270734E-4</c:v>
                </c:pt>
                <c:pt idx="178">
                  <c:v>6.1461426176240741E-4</c:v>
                </c:pt>
                <c:pt idx="179">
                  <c:v>6.4624881935311973E-4</c:v>
                </c:pt>
                <c:pt idx="180">
                  <c:v>7.004794895086252E-4</c:v>
                </c:pt>
                <c:pt idx="181">
                  <c:v>8.0894082981963983E-4</c:v>
                </c:pt>
                <c:pt idx="182">
                  <c:v>7.5019093715117358E-4</c:v>
                </c:pt>
                <c:pt idx="183">
                  <c:v>7.0951793453454329E-4</c:v>
                </c:pt>
                <c:pt idx="184">
                  <c:v>7.4567171463821465E-4</c:v>
                </c:pt>
                <c:pt idx="185">
                  <c:v>6.9596026699566735E-4</c:v>
                </c:pt>
                <c:pt idx="186">
                  <c:v>7.004794895086252E-4</c:v>
                </c:pt>
                <c:pt idx="187">
                  <c:v>7.0499871202158435E-4</c:v>
                </c:pt>
                <c:pt idx="188">
                  <c:v>8.1346005233259768E-4</c:v>
                </c:pt>
                <c:pt idx="189">
                  <c:v>6.0557581673648933E-4</c:v>
                </c:pt>
                <c:pt idx="190">
                  <c:v>7.0951793453454329E-4</c:v>
                </c:pt>
                <c:pt idx="191">
                  <c:v>6.6884493191791386E-4</c:v>
                </c:pt>
                <c:pt idx="192">
                  <c:v>6.733641544308729E-4</c:v>
                </c:pt>
                <c:pt idx="193">
                  <c:v>6.9596026699566735E-4</c:v>
                </c:pt>
                <c:pt idx="194">
                  <c:v>7.3211404709933807E-4</c:v>
                </c:pt>
                <c:pt idx="195">
                  <c:v>7.6826782720300834E-4</c:v>
                </c:pt>
                <c:pt idx="196">
                  <c:v>6.6432570940495514E-4</c:v>
                </c:pt>
                <c:pt idx="197">
                  <c:v>6.9596026699566735E-4</c:v>
                </c:pt>
                <c:pt idx="198">
                  <c:v>7.6374860469004908E-4</c:v>
                </c:pt>
                <c:pt idx="199">
                  <c:v>8.4057538741035161E-4</c:v>
                </c:pt>
                <c:pt idx="200">
                  <c:v>8.3153694238443309E-4</c:v>
                </c:pt>
                <c:pt idx="201">
                  <c:v>7.0499871202158435E-4</c:v>
                </c:pt>
                <c:pt idx="202">
                  <c:v>8.1346005233259768E-4</c:v>
                </c:pt>
                <c:pt idx="203">
                  <c:v>7.8182549474188482E-4</c:v>
                </c:pt>
                <c:pt idx="204">
                  <c:v>7.9086393976780377E-4</c:v>
                </c:pt>
                <c:pt idx="205">
                  <c:v>7.6374860469004908E-4</c:v>
                </c:pt>
                <c:pt idx="206">
                  <c:v>7.0499871202158435E-4</c:v>
                </c:pt>
                <c:pt idx="207">
                  <c:v>8.4509460992331087E-4</c:v>
                </c:pt>
                <c:pt idx="208">
                  <c:v>9.6259439526024055E-4</c:v>
                </c:pt>
                <c:pt idx="209">
                  <c:v>9.1740217013065012E-4</c:v>
                </c:pt>
                <c:pt idx="210">
                  <c:v>7.7278704971596771E-4</c:v>
                </c:pt>
                <c:pt idx="211">
                  <c:v>8.5413305494922668E-4</c:v>
                </c:pt>
                <c:pt idx="212">
                  <c:v>7.6374860469004908E-4</c:v>
                </c:pt>
                <c:pt idx="213">
                  <c:v>8.3605616489739246E-4</c:v>
                </c:pt>
                <c:pt idx="214">
                  <c:v>7.7730627222892751E-4</c:v>
                </c:pt>
                <c:pt idx="215">
                  <c:v>9.219213926436096E-4</c:v>
                </c:pt>
                <c:pt idx="216">
                  <c:v>8.3153694238443309E-4</c:v>
                </c:pt>
                <c:pt idx="217">
                  <c:v>1.0394211779805403E-3</c:v>
                </c:pt>
                <c:pt idx="218">
                  <c:v>1.0168250654157471E-3</c:v>
                </c:pt>
                <c:pt idx="219">
                  <c:v>8.9028683505289923E-4</c:v>
                </c:pt>
                <c:pt idx="220">
                  <c:v>8.6769072248810467E-4</c:v>
                </c:pt>
                <c:pt idx="221">
                  <c:v>8.4509460992331087E-4</c:v>
                </c:pt>
                <c:pt idx="222">
                  <c:v>8.9480605756585643E-4</c:v>
                </c:pt>
                <c:pt idx="223">
                  <c:v>8.5413305494922668E-4</c:v>
                </c:pt>
                <c:pt idx="224">
                  <c:v>1.0032673978768692E-3</c:v>
                </c:pt>
                <c:pt idx="225">
                  <c:v>9.987481753639118E-4</c:v>
                </c:pt>
                <c:pt idx="226">
                  <c:v>9.8067128531207715E-4</c:v>
                </c:pt>
                <c:pt idx="227">
                  <c:v>9.3999828269544696E-4</c:v>
                </c:pt>
                <c:pt idx="228">
                  <c:v>1.0755749580842113E-3</c:v>
                </c:pt>
                <c:pt idx="229">
                  <c:v>9.0836372510473583E-4</c:v>
                </c:pt>
                <c:pt idx="230">
                  <c:v>9.2644061515657038E-4</c:v>
                </c:pt>
                <c:pt idx="231">
                  <c:v>1.0665365130582941E-3</c:v>
                </c:pt>
                <c:pt idx="232">
                  <c:v>1.1388440732656361E-3</c:v>
                </c:pt>
                <c:pt idx="233">
                  <c:v>1.0484596230064581E-3</c:v>
                </c:pt>
                <c:pt idx="234">
                  <c:v>9.7163284028615679E-4</c:v>
                </c:pt>
                <c:pt idx="235">
                  <c:v>1.0891326256230881E-3</c:v>
                </c:pt>
                <c:pt idx="236">
                  <c:v>1.1026902931619645E-3</c:v>
                </c:pt>
                <c:pt idx="237">
                  <c:v>1.1343248507526766E-3</c:v>
                </c:pt>
                <c:pt idx="238">
                  <c:v>1.0077866203898279E-3</c:v>
                </c:pt>
                <c:pt idx="239">
                  <c:v>1.0077866203898279E-3</c:v>
                </c:pt>
                <c:pt idx="240">
                  <c:v>1.0620172905453358E-3</c:v>
                </c:pt>
                <c:pt idx="241">
                  <c:v>9.7615206279911605E-4</c:v>
                </c:pt>
                <c:pt idx="242">
                  <c:v>9.8067128531207715E-4</c:v>
                </c:pt>
                <c:pt idx="243">
                  <c:v>1.0755749580842113E-3</c:v>
                </c:pt>
                <c:pt idx="244">
                  <c:v>1.0936518481360477E-3</c:v>
                </c:pt>
                <c:pt idx="245">
                  <c:v>1.1298056282397181E-3</c:v>
                </c:pt>
                <c:pt idx="246">
                  <c:v>1.0258635104416637E-3</c:v>
                </c:pt>
                <c:pt idx="247">
                  <c:v>1.1298056282397181E-3</c:v>
                </c:pt>
                <c:pt idx="248">
                  <c:v>1.0755749580842113E-3</c:v>
                </c:pt>
                <c:pt idx="249">
                  <c:v>9.8067128531207715E-4</c:v>
                </c:pt>
                <c:pt idx="250">
                  <c:v>1.211151633472978E-3</c:v>
                </c:pt>
                <c:pt idx="251">
                  <c:v>1.1117287381878819E-3</c:v>
                </c:pt>
                <c:pt idx="252">
                  <c:v>1.2427861910636901E-3</c:v>
                </c:pt>
                <c:pt idx="253">
                  <c:v>1.2834591936803201E-3</c:v>
                </c:pt>
                <c:pt idx="254">
                  <c:v>1.2608630811155261E-3</c:v>
                </c:pt>
                <c:pt idx="255">
                  <c:v>1.274420748654402E-3</c:v>
                </c:pt>
                <c:pt idx="256">
                  <c:v>1.1749978533693063E-3</c:v>
                </c:pt>
                <c:pt idx="257">
                  <c:v>1.2021131884470601E-3</c:v>
                </c:pt>
                <c:pt idx="258">
                  <c:v>1.0394211779805403E-3</c:v>
                </c:pt>
                <c:pt idx="259">
                  <c:v>1.1840362983952253E-3</c:v>
                </c:pt>
                <c:pt idx="260">
                  <c:v>1.2382669685507323E-3</c:v>
                </c:pt>
                <c:pt idx="261">
                  <c:v>1.08009418059717E-3</c:v>
                </c:pt>
                <c:pt idx="262">
                  <c:v>1.1749978533693063E-3</c:v>
                </c:pt>
                <c:pt idx="263">
                  <c:v>1.1614401858304308E-3</c:v>
                </c:pt>
                <c:pt idx="264">
                  <c:v>1.2427861910636901E-3</c:v>
                </c:pt>
                <c:pt idx="265">
                  <c:v>1.2156708559859359E-3</c:v>
                </c:pt>
                <c:pt idx="266">
                  <c:v>1.224709301011855E-3</c:v>
                </c:pt>
                <c:pt idx="267">
                  <c:v>1.1840362983952253E-3</c:v>
                </c:pt>
                <c:pt idx="268">
                  <c:v>1.256343858602566E-3</c:v>
                </c:pt>
                <c:pt idx="269">
                  <c:v>1.256343858602566E-3</c:v>
                </c:pt>
                <c:pt idx="270">
                  <c:v>1.229228523524814E-3</c:v>
                </c:pt>
                <c:pt idx="271">
                  <c:v>1.211151633472978E-3</c:v>
                </c:pt>
                <c:pt idx="272">
                  <c:v>1.274420748654402E-3</c:v>
                </c:pt>
                <c:pt idx="273">
                  <c:v>1.229228523524814E-3</c:v>
                </c:pt>
                <c:pt idx="274">
                  <c:v>1.464228094198675E-3</c:v>
                </c:pt>
                <c:pt idx="275">
                  <c:v>1.3105745287580743E-3</c:v>
                </c:pt>
                <c:pt idx="276">
                  <c:v>1.2608630811155261E-3</c:v>
                </c:pt>
                <c:pt idx="277">
                  <c:v>1.4823049842505114E-3</c:v>
                </c:pt>
                <c:pt idx="278">
                  <c:v>1.3648051989135805E-3</c:v>
                </c:pt>
                <c:pt idx="279">
                  <c:v>1.4280743140950031E-3</c:v>
                </c:pt>
                <c:pt idx="280">
                  <c:v>1.4325935366079621E-3</c:v>
                </c:pt>
                <c:pt idx="281">
                  <c:v>1.5410548769189765E-3</c:v>
                </c:pt>
                <c:pt idx="282">
                  <c:v>1.4190358690690861E-3</c:v>
                </c:pt>
                <c:pt idx="283">
                  <c:v>1.6585546622559066E-3</c:v>
                </c:pt>
                <c:pt idx="284">
                  <c:v>1.5274972093800993E-3</c:v>
                </c:pt>
                <c:pt idx="285">
                  <c:v>1.4054782015302087E-3</c:v>
                </c:pt>
                <c:pt idx="286">
                  <c:v>1.4913434292764286E-3</c:v>
                </c:pt>
                <c:pt idx="287">
                  <c:v>1.4777857617375525E-3</c:v>
                </c:pt>
                <c:pt idx="288">
                  <c:v>1.3196129737839918E-3</c:v>
                </c:pt>
                <c:pt idx="289">
                  <c:v>1.5274972093800993E-3</c:v>
                </c:pt>
                <c:pt idx="290">
                  <c:v>1.5952855470744813E-3</c:v>
                </c:pt>
                <c:pt idx="291">
                  <c:v>1.3919205339913336E-3</c:v>
                </c:pt>
                <c:pt idx="292">
                  <c:v>1.5229779868671412E-3</c:v>
                </c:pt>
                <c:pt idx="293">
                  <c:v>1.4325935366079621E-3</c:v>
                </c:pt>
                <c:pt idx="294">
                  <c:v>1.5726894345096882E-3</c:v>
                </c:pt>
                <c:pt idx="295">
                  <c:v>1.387401311478374E-3</c:v>
                </c:pt>
                <c:pt idx="296">
                  <c:v>1.5907663245615254E-3</c:v>
                </c:pt>
                <c:pt idx="297">
                  <c:v>1.5229779868671412E-3</c:v>
                </c:pt>
                <c:pt idx="298">
                  <c:v>1.6811507748207032E-3</c:v>
                </c:pt>
                <c:pt idx="299">
                  <c:v>1.5591317669708114E-3</c:v>
                </c:pt>
                <c:pt idx="300">
                  <c:v>1.5094203193282629E-3</c:v>
                </c:pt>
                <c:pt idx="301">
                  <c:v>1.5862471020485665E-3</c:v>
                </c:pt>
                <c:pt idx="302">
                  <c:v>1.6043239921004E-3</c:v>
                </c:pt>
                <c:pt idx="303">
                  <c:v>1.6856699973336587E-3</c:v>
                </c:pt>
                <c:pt idx="304">
                  <c:v>1.7850928926187541E-3</c:v>
                </c:pt>
                <c:pt idx="305">
                  <c:v>1.8845157879038516E-3</c:v>
                </c:pt>
                <c:pt idx="306">
                  <c:v>1.7489391125150829E-3</c:v>
                </c:pt>
                <c:pt idx="307">
                  <c:v>1.7173045549243719E-3</c:v>
                </c:pt>
                <c:pt idx="308">
                  <c:v>1.7850928926187541E-3</c:v>
                </c:pt>
                <c:pt idx="309">
                  <c:v>1.794131337644672E-3</c:v>
                </c:pt>
                <c:pt idx="310">
                  <c:v>1.6811507748207032E-3</c:v>
                </c:pt>
                <c:pt idx="311">
                  <c:v>1.8799965653908913E-3</c:v>
                </c:pt>
                <c:pt idx="312">
                  <c:v>1.7579775575410023E-3</c:v>
                </c:pt>
                <c:pt idx="313">
                  <c:v>1.8483620078001781E-3</c:v>
                </c:pt>
                <c:pt idx="314">
                  <c:v>1.7986505601576329E-3</c:v>
                </c:pt>
                <c:pt idx="315">
                  <c:v>1.9387464580593566E-3</c:v>
                </c:pt>
                <c:pt idx="316">
                  <c:v>1.5952855470744813E-3</c:v>
                </c:pt>
                <c:pt idx="317">
                  <c:v>1.8393235627742613E-3</c:v>
                </c:pt>
                <c:pt idx="318">
                  <c:v>1.8257658952353837E-3</c:v>
                </c:pt>
                <c:pt idx="319">
                  <c:v>1.6269201046651949E-3</c:v>
                </c:pt>
                <c:pt idx="320">
                  <c:v>1.8348043402613028E-3</c:v>
                </c:pt>
                <c:pt idx="321">
                  <c:v>1.7805736701057967E-3</c:v>
                </c:pt>
                <c:pt idx="322">
                  <c:v>1.8935542329297679E-3</c:v>
                </c:pt>
                <c:pt idx="323">
                  <c:v>1.9477849030852758E-3</c:v>
                </c:pt>
                <c:pt idx="324">
                  <c:v>1.7715352250798773E-3</c:v>
                </c:pt>
                <c:pt idx="325">
                  <c:v>2.006534795753741E-3</c:v>
                </c:pt>
                <c:pt idx="326">
                  <c:v>2.1330730261165881E-3</c:v>
                </c:pt>
                <c:pt idx="327">
                  <c:v>2.1330730261165881E-3</c:v>
                </c:pt>
                <c:pt idx="328">
                  <c:v>2.1511499161684226E-3</c:v>
                </c:pt>
                <c:pt idx="329">
                  <c:v>2.1375922486295508E-3</c:v>
                </c:pt>
                <c:pt idx="330">
                  <c:v>2.1059576910388341E-3</c:v>
                </c:pt>
                <c:pt idx="331">
                  <c:v>2.2686497015053575E-3</c:v>
                </c:pt>
                <c:pt idx="332">
                  <c:v>2.0472077983703734E-3</c:v>
                </c:pt>
                <c:pt idx="333">
                  <c:v>2.1782652512461779E-3</c:v>
                </c:pt>
                <c:pt idx="334">
                  <c:v>1.9884579057019075E-3</c:v>
                </c:pt>
                <c:pt idx="335">
                  <c:v>2.1511499161684226E-3</c:v>
                </c:pt>
                <c:pt idx="336">
                  <c:v>2.1421114711425086E-3</c:v>
                </c:pt>
                <c:pt idx="337">
                  <c:v>2.1149961360647515E-3</c:v>
                </c:pt>
                <c:pt idx="338">
                  <c:v>2.2505728114535204E-3</c:v>
                </c:pt>
                <c:pt idx="339">
                  <c:v>2.1918229187850549E-3</c:v>
                </c:pt>
                <c:pt idx="340">
                  <c:v>2.1827844737591366E-3</c:v>
                </c:pt>
                <c:pt idx="341">
                  <c:v>2.5398030522828874E-3</c:v>
                </c:pt>
                <c:pt idx="342">
                  <c:v>2.1782652512461779E-3</c:v>
                </c:pt>
                <c:pt idx="343">
                  <c:v>2.2460535889405613E-3</c:v>
                </c:pt>
                <c:pt idx="344">
                  <c:v>2.2550920339664787E-3</c:v>
                </c:pt>
                <c:pt idx="345">
                  <c:v>2.2098998088368898E-3</c:v>
                </c:pt>
                <c:pt idx="346">
                  <c:v>2.5126877172051351E-3</c:v>
                </c:pt>
                <c:pt idx="347">
                  <c:v>2.4448993795107492E-3</c:v>
                </c:pt>
                <c:pt idx="348">
                  <c:v>2.6347067250550235E-3</c:v>
                </c:pt>
                <c:pt idx="349">
                  <c:v>2.3997071543811611E-3</c:v>
                </c:pt>
                <c:pt idx="350">
                  <c:v>2.6030721674643121E-3</c:v>
                </c:pt>
                <c:pt idx="351">
                  <c:v>2.7476872878789997E-3</c:v>
                </c:pt>
                <c:pt idx="352">
                  <c:v>2.6934566177234881E-3</c:v>
                </c:pt>
                <c:pt idx="353">
                  <c:v>2.7386488428530779E-3</c:v>
                </c:pt>
                <c:pt idx="354">
                  <c:v>2.5895144999254359E-3</c:v>
                </c:pt>
                <c:pt idx="355">
                  <c:v>2.6256682800291039E-3</c:v>
                </c:pt>
                <c:pt idx="356">
                  <c:v>2.7702834004437876E-3</c:v>
                </c:pt>
                <c:pt idx="357">
                  <c:v>2.7386488428530779E-3</c:v>
                </c:pt>
                <c:pt idx="358">
                  <c:v>2.8832639632677612E-3</c:v>
                </c:pt>
                <c:pt idx="359">
                  <c:v>2.7657641779308319E-3</c:v>
                </c:pt>
                <c:pt idx="360">
                  <c:v>2.8787447407548012E-3</c:v>
                </c:pt>
                <c:pt idx="361">
                  <c:v>2.9917253035787721E-3</c:v>
                </c:pt>
                <c:pt idx="362">
                  <c:v>2.8606678507029698E-3</c:v>
                </c:pt>
                <c:pt idx="363">
                  <c:v>2.9420138559362275E-3</c:v>
                </c:pt>
                <c:pt idx="364">
                  <c:v>2.8019179580345043E-3</c:v>
                </c:pt>
                <c:pt idx="365">
                  <c:v>3.0369175287083636E-3</c:v>
                </c:pt>
                <c:pt idx="366">
                  <c:v>3.0369175287083636E-3</c:v>
                </c:pt>
                <c:pt idx="367">
                  <c:v>3.2086479842007992E-3</c:v>
                </c:pt>
                <c:pt idx="368">
                  <c:v>3.2493209868174355E-3</c:v>
                </c:pt>
                <c:pt idx="369">
                  <c:v>3.0233598611694888E-3</c:v>
                </c:pt>
                <c:pt idx="370">
                  <c:v>3.3125901019988532E-3</c:v>
                </c:pt>
                <c:pt idx="371">
                  <c:v>3.4165322197969089E-3</c:v>
                </c:pt>
                <c:pt idx="372">
                  <c:v>3.3487438821025268E-3</c:v>
                </c:pt>
                <c:pt idx="373">
                  <c:v>3.1092250889157053E-3</c:v>
                </c:pt>
                <c:pt idx="374">
                  <c:v>3.5249935601079268E-3</c:v>
                </c:pt>
                <c:pt idx="375">
                  <c:v>3.6786471255485205E-3</c:v>
                </c:pt>
                <c:pt idx="376">
                  <c:v>3.7012432381133198E-3</c:v>
                </c:pt>
                <c:pt idx="377">
                  <c:v>3.6153780103670989E-3</c:v>
                </c:pt>
                <c:pt idx="378">
                  <c:v>4.0447041490981892E-3</c:v>
                </c:pt>
                <c:pt idx="379">
                  <c:v>3.7509546857558648E-3</c:v>
                </c:pt>
                <c:pt idx="380">
                  <c:v>4.0537425941241162E-3</c:v>
                </c:pt>
                <c:pt idx="381">
                  <c:v>4.1667231569480784E-3</c:v>
                </c:pt>
                <c:pt idx="382">
                  <c:v>4.4785495103422494E-3</c:v>
                </c:pt>
                <c:pt idx="383">
                  <c:v>4.2119153820776717E-3</c:v>
                </c:pt>
                <c:pt idx="384">
                  <c:v>4.6322030757828501E-3</c:v>
                </c:pt>
                <c:pt idx="385">
                  <c:v>4.5824916281402952E-3</c:v>
                </c:pt>
                <c:pt idx="386">
                  <c:v>4.6999914134772296E-3</c:v>
                </c:pt>
                <c:pt idx="387">
                  <c:v>4.4695110653163233E-3</c:v>
                </c:pt>
                <c:pt idx="388">
                  <c:v>4.7090298585031514E-3</c:v>
                </c:pt>
                <c:pt idx="389">
                  <c:v>5.0796061045657809E-3</c:v>
                </c:pt>
                <c:pt idx="390">
                  <c:v>5.1338367747212794E-3</c:v>
                </c:pt>
                <c:pt idx="391">
                  <c:v>5.1745097773379066E-3</c:v>
                </c:pt>
                <c:pt idx="392">
                  <c:v>5.6987395888411429E-3</c:v>
                </c:pt>
                <c:pt idx="393">
                  <c:v>5.6851819213022585E-3</c:v>
                </c:pt>
                <c:pt idx="394">
                  <c:v>5.4908553532450324E-3</c:v>
                </c:pt>
                <c:pt idx="395">
                  <c:v>5.9247007144890857E-3</c:v>
                </c:pt>
                <c:pt idx="396">
                  <c:v>6.0783542799296812E-3</c:v>
                </c:pt>
                <c:pt idx="397">
                  <c:v>6.0557581673648907E-3</c:v>
                </c:pt>
                <c:pt idx="398">
                  <c:v>6.2907577380387474E-3</c:v>
                </c:pt>
                <c:pt idx="399">
                  <c:v>6.6432570940495499E-3</c:v>
                </c:pt>
                <c:pt idx="400">
                  <c:v>6.6748916516402518E-3</c:v>
                </c:pt>
                <c:pt idx="401">
                  <c:v>6.3269115181424146E-3</c:v>
                </c:pt>
                <c:pt idx="402">
                  <c:v>6.9144104448270773E-3</c:v>
                </c:pt>
                <c:pt idx="403">
                  <c:v>6.7652761018994357E-3</c:v>
                </c:pt>
                <c:pt idx="404">
                  <c:v>6.964121892469627E-3</c:v>
                </c:pt>
                <c:pt idx="405">
                  <c:v>6.5664303113292391E-3</c:v>
                </c:pt>
                <c:pt idx="406">
                  <c:v>6.7065262092309711E-3</c:v>
                </c:pt>
                <c:pt idx="407">
                  <c:v>6.6974877642050458E-3</c:v>
                </c:pt>
                <c:pt idx="408">
                  <c:v>6.9415257799048356E-3</c:v>
                </c:pt>
                <c:pt idx="409">
                  <c:v>7.0861409003195137E-3</c:v>
                </c:pt>
                <c:pt idx="410">
                  <c:v>7.2623905783249084E-3</c:v>
                </c:pt>
                <c:pt idx="411">
                  <c:v>7.0183525626251308E-3</c:v>
                </c:pt>
                <c:pt idx="412">
                  <c:v>6.5799879788681183E-3</c:v>
                </c:pt>
                <c:pt idx="413">
                  <c:v>7.3392173610452105E-3</c:v>
                </c:pt>
                <c:pt idx="414">
                  <c:v>6.7562376568735165E-3</c:v>
                </c:pt>
                <c:pt idx="415">
                  <c:v>7.013833340112176E-3</c:v>
                </c:pt>
                <c:pt idx="416">
                  <c:v>6.6025840914329097E-3</c:v>
                </c:pt>
                <c:pt idx="417">
                  <c:v>6.8421028846197334E-3</c:v>
                </c:pt>
                <c:pt idx="418">
                  <c:v>6.8421028846197334E-3</c:v>
                </c:pt>
                <c:pt idx="419">
                  <c:v>6.6929685416920884E-3</c:v>
                </c:pt>
                <c:pt idx="420">
                  <c:v>6.792391436977188E-3</c:v>
                </c:pt>
                <c:pt idx="421">
                  <c:v>6.6342186490236273E-3</c:v>
                </c:pt>
                <c:pt idx="422">
                  <c:v>6.4624881935311943E-3</c:v>
                </c:pt>
                <c:pt idx="423">
                  <c:v>6.8872951097493241E-3</c:v>
                </c:pt>
                <c:pt idx="424">
                  <c:v>6.3088346280905806E-3</c:v>
                </c:pt>
                <c:pt idx="425">
                  <c:v>6.2726808479869126E-3</c:v>
                </c:pt>
                <c:pt idx="426">
                  <c:v>5.8885469343854082E-3</c:v>
                </c:pt>
                <c:pt idx="427">
                  <c:v>6.2546039579350794E-3</c:v>
                </c:pt>
                <c:pt idx="428">
                  <c:v>6.024123609774181E-3</c:v>
                </c:pt>
                <c:pt idx="429">
                  <c:v>6.0828735024426456E-3</c:v>
                </c:pt>
                <c:pt idx="430">
                  <c:v>6.0919119474685578E-3</c:v>
                </c:pt>
                <c:pt idx="431">
                  <c:v>6.0647966123908098E-3</c:v>
                </c:pt>
                <c:pt idx="432">
                  <c:v>5.6987395888411429E-3</c:v>
                </c:pt>
                <c:pt idx="433">
                  <c:v>5.7936432616132816E-3</c:v>
                </c:pt>
                <c:pt idx="434">
                  <c:v>5.7891240391003181E-3</c:v>
                </c:pt>
                <c:pt idx="435">
                  <c:v>5.6851819213022585E-3</c:v>
                </c:pt>
                <c:pt idx="436">
                  <c:v>5.4908553532450324E-3</c:v>
                </c:pt>
                <c:pt idx="437">
                  <c:v>5.649028141198594E-3</c:v>
                </c:pt>
                <c:pt idx="438">
                  <c:v>5.3869132354469737E-3</c:v>
                </c:pt>
                <c:pt idx="439">
                  <c:v>5.2603750050841374E-3</c:v>
                </c:pt>
                <c:pt idx="440">
                  <c:v>5.3417210103173908E-3</c:v>
                </c:pt>
                <c:pt idx="441">
                  <c:v>5.2287404474934129E-3</c:v>
                </c:pt>
                <c:pt idx="442">
                  <c:v>5.1925866673897371E-3</c:v>
                </c:pt>
                <c:pt idx="443">
                  <c:v>4.9756639867677248E-3</c:v>
                </c:pt>
                <c:pt idx="444">
                  <c:v>4.966625541741803E-3</c:v>
                </c:pt>
                <c:pt idx="445">
                  <c:v>4.9530678742029273E-3</c:v>
                </c:pt>
                <c:pt idx="446">
                  <c:v>4.6638376333735564E-3</c:v>
                </c:pt>
                <c:pt idx="447">
                  <c:v>4.8039335312752797E-3</c:v>
                </c:pt>
                <c:pt idx="448">
                  <c:v>4.510184067932947E-3</c:v>
                </c:pt>
                <c:pt idx="449">
                  <c:v>4.8265296438400789E-3</c:v>
                </c:pt>
                <c:pt idx="450">
                  <c:v>4.5598955155755003E-3</c:v>
                </c:pt>
                <c:pt idx="451">
                  <c:v>4.3565305024923515E-3</c:v>
                </c:pt>
                <c:pt idx="452">
                  <c:v>4.4514341752644928E-3</c:v>
                </c:pt>
                <c:pt idx="453">
                  <c:v>4.3746073925441942E-3</c:v>
                </c:pt>
                <c:pt idx="454">
                  <c:v>3.9904734789426846E-3</c:v>
                </c:pt>
                <c:pt idx="455">
                  <c:v>4.2299922721295031E-3</c:v>
                </c:pt>
                <c:pt idx="456">
                  <c:v>4.1576847119221662E-3</c:v>
                </c:pt>
                <c:pt idx="457">
                  <c:v>4.0718194841759493E-3</c:v>
                </c:pt>
                <c:pt idx="458">
                  <c:v>4.2887421647979772E-3</c:v>
                </c:pt>
                <c:pt idx="459">
                  <c:v>3.8729736936057519E-3</c:v>
                </c:pt>
                <c:pt idx="460">
                  <c:v>3.7509546857558648E-3</c:v>
                </c:pt>
                <c:pt idx="461">
                  <c:v>3.9498004763260574E-3</c:v>
                </c:pt>
                <c:pt idx="462">
                  <c:v>3.6198972328800602E-3</c:v>
                </c:pt>
                <c:pt idx="463">
                  <c:v>3.714800905652195E-3</c:v>
                </c:pt>
                <c:pt idx="464">
                  <c:v>3.687685570574444E-3</c:v>
                </c:pt>
                <c:pt idx="465">
                  <c:v>3.4617244449265004E-3</c:v>
                </c:pt>
                <c:pt idx="466">
                  <c:v>3.714800905652195E-3</c:v>
                </c:pt>
                <c:pt idx="467">
                  <c:v>3.6108587878541398E-3</c:v>
                </c:pt>
                <c:pt idx="468">
                  <c:v>3.3623015496414034E-3</c:v>
                </c:pt>
                <c:pt idx="469">
                  <c:v>3.3306669920506867E-3</c:v>
                </c:pt>
                <c:pt idx="470">
                  <c:v>3.3261477695377311E-3</c:v>
                </c:pt>
                <c:pt idx="471">
                  <c:v>3.3577823271284412E-3</c:v>
                </c:pt>
                <c:pt idx="472">
                  <c:v>3.2086479842007992E-3</c:v>
                </c:pt>
                <c:pt idx="473">
                  <c:v>3.2041287616878457E-3</c:v>
                </c:pt>
                <c:pt idx="474">
                  <c:v>3.0595136412731585E-3</c:v>
                </c:pt>
                <c:pt idx="475">
                  <c:v>3.131821201480501E-3</c:v>
                </c:pt>
                <c:pt idx="476">
                  <c:v>2.8154756255733765E-3</c:v>
                </c:pt>
                <c:pt idx="477">
                  <c:v>2.7748026229567472E-3</c:v>
                </c:pt>
                <c:pt idx="478">
                  <c:v>2.6979758402364508E-3</c:v>
                </c:pt>
                <c:pt idx="479">
                  <c:v>2.8516294056770471E-3</c:v>
                </c:pt>
                <c:pt idx="480">
                  <c:v>2.7657641779308319E-3</c:v>
                </c:pt>
                <c:pt idx="481">
                  <c:v>2.639225947567984E-3</c:v>
                </c:pt>
                <c:pt idx="482">
                  <c:v>2.4900916046403407E-3</c:v>
                </c:pt>
                <c:pt idx="483">
                  <c:v>2.5262453847440087E-3</c:v>
                </c:pt>
                <c:pt idx="484">
                  <c:v>2.4810531596144202E-3</c:v>
                </c:pt>
                <c:pt idx="485">
                  <c:v>2.6437451700809414E-3</c:v>
                </c:pt>
                <c:pt idx="486">
                  <c:v>2.3725918193034071E-3</c:v>
                </c:pt>
                <c:pt idx="487">
                  <c:v>2.1601883611943444E-3</c:v>
                </c:pt>
                <c:pt idx="488">
                  <c:v>2.4042263768941211E-3</c:v>
                </c:pt>
                <c:pt idx="489">
                  <c:v>2.2596112564794409E-3</c:v>
                </c:pt>
                <c:pt idx="490">
                  <c:v>2.2008613638109719E-3</c:v>
                </c:pt>
                <c:pt idx="491">
                  <c:v>2.096919246012921E-3</c:v>
                </c:pt>
                <c:pt idx="492">
                  <c:v>2.1195153585777137E-3</c:v>
                </c:pt>
                <c:pt idx="493">
                  <c:v>2.0788423559610805E-3</c:v>
                </c:pt>
                <c:pt idx="494">
                  <c:v>2.2053805863239346E-3</c:v>
                </c:pt>
                <c:pt idx="495">
                  <c:v>2.0652846884222083E-3</c:v>
                </c:pt>
                <c:pt idx="496">
                  <c:v>1.983938683188944E-3</c:v>
                </c:pt>
                <c:pt idx="497">
                  <c:v>1.9658617931371087E-3</c:v>
                </c:pt>
                <c:pt idx="498">
                  <c:v>1.8799965653908913E-3</c:v>
                </c:pt>
                <c:pt idx="499">
                  <c:v>1.7624967800539595E-3</c:v>
                </c:pt>
                <c:pt idx="500">
                  <c:v>1.7579775575410023E-3</c:v>
                </c:pt>
                <c:pt idx="501">
                  <c:v>1.7534583350280431E-3</c:v>
                </c:pt>
                <c:pt idx="502">
                  <c:v>1.8257658952353837E-3</c:v>
                </c:pt>
                <c:pt idx="503">
                  <c:v>1.6449969947170304E-3</c:v>
                </c:pt>
                <c:pt idx="504">
                  <c:v>1.6901892198466202E-3</c:v>
                </c:pt>
                <c:pt idx="505">
                  <c:v>1.6630738847688666E-3</c:v>
                </c:pt>
                <c:pt idx="506">
                  <c:v>1.6088432146133596E-3</c:v>
                </c:pt>
                <c:pt idx="507">
                  <c:v>1.7173045549243719E-3</c:v>
                </c:pt>
                <c:pt idx="508">
                  <c:v>1.4687473167116342E-3</c:v>
                </c:pt>
                <c:pt idx="509">
                  <c:v>1.5455740994319341E-3</c:v>
                </c:pt>
                <c:pt idx="510">
                  <c:v>1.4416319816338808E-3</c:v>
                </c:pt>
                <c:pt idx="511">
                  <c:v>1.274420748654402E-3</c:v>
                </c:pt>
                <c:pt idx="512">
                  <c:v>1.4145166465561276E-3</c:v>
                </c:pt>
                <c:pt idx="513">
                  <c:v>1.3602859764006233E-3</c:v>
                </c:pt>
                <c:pt idx="514">
                  <c:v>1.4371127591209219E-3</c:v>
                </c:pt>
                <c:pt idx="515">
                  <c:v>1.2066324109600195E-3</c:v>
                </c:pt>
                <c:pt idx="516">
                  <c:v>1.2653823036284841E-3</c:v>
                </c:pt>
                <c:pt idx="517">
                  <c:v>1.3783628664524577E-3</c:v>
                </c:pt>
                <c:pt idx="518">
                  <c:v>1.3286514188099081E-3</c:v>
                </c:pt>
                <c:pt idx="519">
                  <c:v>1.1569209633174719E-3</c:v>
                </c:pt>
                <c:pt idx="520">
                  <c:v>1.2382669685507323E-3</c:v>
                </c:pt>
                <c:pt idx="521">
                  <c:v>1.1614401858304308E-3</c:v>
                </c:pt>
                <c:pt idx="522">
                  <c:v>9.5807517274728053E-4</c:v>
                </c:pt>
                <c:pt idx="523">
                  <c:v>1.1298056282397181E-3</c:v>
                </c:pt>
                <c:pt idx="524">
                  <c:v>1.0168250654157471E-3</c:v>
                </c:pt>
                <c:pt idx="525">
                  <c:v>9.942289528509533E-4</c:v>
                </c:pt>
                <c:pt idx="526">
                  <c:v>9.2644061515657038E-4</c:v>
                </c:pt>
                <c:pt idx="527">
                  <c:v>8.7672916751402178E-4</c:v>
                </c:pt>
                <c:pt idx="528">
                  <c:v>1.0258635104416637E-3</c:v>
                </c:pt>
                <c:pt idx="529">
                  <c:v>7.8634471725484408E-4</c:v>
                </c:pt>
                <c:pt idx="530">
                  <c:v>8.0442160730667971E-4</c:v>
                </c:pt>
                <c:pt idx="531">
                  <c:v>7.6826782720300834E-4</c:v>
                </c:pt>
                <c:pt idx="532">
                  <c:v>7.5922938217709113E-4</c:v>
                </c:pt>
                <c:pt idx="533">
                  <c:v>8.270177198714734E-4</c:v>
                </c:pt>
                <c:pt idx="534">
                  <c:v>7.5019093715117358E-4</c:v>
                </c:pt>
                <c:pt idx="535">
                  <c:v>6.4172959684015982E-4</c:v>
                </c:pt>
                <c:pt idx="536">
                  <c:v>6.5528726437903717E-4</c:v>
                </c:pt>
                <c:pt idx="537">
                  <c:v>6.2365270678832474E-4</c:v>
                </c:pt>
                <c:pt idx="538">
                  <c:v>6.0105659422352974E-4</c:v>
                </c:pt>
                <c:pt idx="539">
                  <c:v>6.3721037432720165E-4</c:v>
                </c:pt>
                <c:pt idx="540">
                  <c:v>6.3721037432720165E-4</c:v>
                </c:pt>
                <c:pt idx="541">
                  <c:v>6.4624881935311973E-4</c:v>
                </c:pt>
                <c:pt idx="542">
                  <c:v>5.6490281411985936E-4</c:v>
                </c:pt>
                <c:pt idx="543">
                  <c:v>4.7451836386068138E-4</c:v>
                </c:pt>
                <c:pt idx="544">
                  <c:v>4.2480691621813496E-4</c:v>
                </c:pt>
                <c:pt idx="545">
                  <c:v>5.5586436909394203E-4</c:v>
                </c:pt>
                <c:pt idx="546">
                  <c:v>4.7451836386068138E-4</c:v>
                </c:pt>
                <c:pt idx="547">
                  <c:v>4.9259525391251707E-4</c:v>
                </c:pt>
                <c:pt idx="548">
                  <c:v>4.6096069632180523E-4</c:v>
                </c:pt>
                <c:pt idx="549">
                  <c:v>3.5701857852375133E-4</c:v>
                </c:pt>
                <c:pt idx="550">
                  <c:v>3.2086479842007991E-4</c:v>
                </c:pt>
                <c:pt idx="551">
                  <c:v>3.7057624606262786E-4</c:v>
                </c:pt>
                <c:pt idx="552">
                  <c:v>2.8019179580345037E-4</c:v>
                </c:pt>
                <c:pt idx="553">
                  <c:v>3.118263533941621E-4</c:v>
                </c:pt>
                <c:pt idx="554">
                  <c:v>3.2538402093303901E-4</c:v>
                </c:pt>
                <c:pt idx="555">
                  <c:v>2.5759568323865598E-4</c:v>
                </c:pt>
                <c:pt idx="556">
                  <c:v>2.5307646072569726E-4</c:v>
                </c:pt>
                <c:pt idx="557">
                  <c:v>1.8980734554427286E-4</c:v>
                </c:pt>
                <c:pt idx="558">
                  <c:v>1.4913434292764297E-4</c:v>
                </c:pt>
                <c:pt idx="559">
                  <c:v>9.9422895285095365E-5</c:v>
                </c:pt>
                <c:pt idx="560">
                  <c:v>1.3557667538876612E-4</c:v>
                </c:pt>
                <c:pt idx="561">
                  <c:v>1.2201900784988961E-4</c:v>
                </c:pt>
                <c:pt idx="562">
                  <c:v>5.4230670155506589E-5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972352"/>
        <c:axId val="95986432"/>
      </c:lineChart>
      <c:catAx>
        <c:axId val="95972352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crossAx val="95986432"/>
        <c:crosses val="autoZero"/>
        <c:auto val="1"/>
        <c:lblAlgn val="ctr"/>
        <c:lblOffset val="100"/>
        <c:noMultiLvlLbl val="0"/>
      </c:catAx>
      <c:valAx>
        <c:axId val="95986432"/>
        <c:scaling>
          <c:orientation val="minMax"/>
        </c:scaling>
        <c:delete val="0"/>
        <c:axPos val="l"/>
        <c:majorGridlines/>
        <c:numFmt formatCode="0.0%" sourceLinked="0"/>
        <c:majorTickMark val="out"/>
        <c:minorTickMark val="none"/>
        <c:tickLblPos val="nextTo"/>
        <c:crossAx val="95972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spPr>
            <a:ln w="44450"/>
          </c:spPr>
          <c:marker>
            <c:symbol val="none"/>
          </c:marker>
          <c:cat>
            <c:numRef>
              <c:f>Hoja2!$B$568:$B$584</c:f>
              <c:numCache>
                <c:formatCode>_(* #,##0.00_);_(* \(#,##0.00\);_(* "-"??_);_(@_)</c:formatCode>
                <c:ptCount val="17"/>
                <c:pt idx="0">
                  <c:v>62</c:v>
                </c:pt>
                <c:pt idx="1">
                  <c:v>64</c:v>
                </c:pt>
                <c:pt idx="2">
                  <c:v>66</c:v>
                </c:pt>
                <c:pt idx="3">
                  <c:v>68</c:v>
                </c:pt>
                <c:pt idx="4">
                  <c:v>70</c:v>
                </c:pt>
                <c:pt idx="5">
                  <c:v>72</c:v>
                </c:pt>
                <c:pt idx="6">
                  <c:v>74</c:v>
                </c:pt>
                <c:pt idx="7">
                  <c:v>76</c:v>
                </c:pt>
                <c:pt idx="8">
                  <c:v>78</c:v>
                </c:pt>
                <c:pt idx="9">
                  <c:v>80</c:v>
                </c:pt>
                <c:pt idx="10">
                  <c:v>82</c:v>
                </c:pt>
                <c:pt idx="11">
                  <c:v>84</c:v>
                </c:pt>
                <c:pt idx="12">
                  <c:v>86</c:v>
                </c:pt>
                <c:pt idx="13">
                  <c:v>88</c:v>
                </c:pt>
                <c:pt idx="14">
                  <c:v>90</c:v>
                </c:pt>
                <c:pt idx="15">
                  <c:v>92</c:v>
                </c:pt>
                <c:pt idx="16">
                  <c:v>94</c:v>
                </c:pt>
              </c:numCache>
            </c:numRef>
          </c:cat>
          <c:val>
            <c:numRef>
              <c:f>Hoja2!$C$567:$C$584</c:f>
              <c:numCache>
                <c:formatCode>_(* #,##0.00_);_(* \(#,##0.00\);_(* "-"??_);_(@_)</c:formatCode>
                <c:ptCount val="18"/>
                <c:pt idx="0">
                  <c:v>2.5</c:v>
                </c:pt>
                <c:pt idx="1">
                  <c:v>2.6315789473684208</c:v>
                </c:pt>
                <c:pt idx="2">
                  <c:v>2.7777777777777808</c:v>
                </c:pt>
                <c:pt idx="3">
                  <c:v>2.9411764705882337</c:v>
                </c:pt>
                <c:pt idx="4">
                  <c:v>3.125</c:v>
                </c:pt>
                <c:pt idx="5">
                  <c:v>3.3333333333333335</c:v>
                </c:pt>
                <c:pt idx="6">
                  <c:v>3.5714285714285707</c:v>
                </c:pt>
                <c:pt idx="7">
                  <c:v>3.8461538461538463</c:v>
                </c:pt>
                <c:pt idx="8">
                  <c:v>4.1666666666666661</c:v>
                </c:pt>
                <c:pt idx="9">
                  <c:v>4.5454545454545459</c:v>
                </c:pt>
                <c:pt idx="10">
                  <c:v>5</c:v>
                </c:pt>
                <c:pt idx="11">
                  <c:v>5.55555555555555</c:v>
                </c:pt>
                <c:pt idx="12">
                  <c:v>6.25</c:v>
                </c:pt>
                <c:pt idx="13">
                  <c:v>7.1428571428571415</c:v>
                </c:pt>
                <c:pt idx="14">
                  <c:v>8.3333333333333321</c:v>
                </c:pt>
                <c:pt idx="15">
                  <c:v>10</c:v>
                </c:pt>
                <c:pt idx="16">
                  <c:v>12.5</c:v>
                </c:pt>
                <c:pt idx="17">
                  <c:v>16.666666666666664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57056"/>
        <c:axId val="103367040"/>
      </c:lineChart>
      <c:catAx>
        <c:axId val="103357056"/>
        <c:scaling>
          <c:orientation val="minMax"/>
        </c:scaling>
        <c:delete val="0"/>
        <c:axPos val="b"/>
        <c:numFmt formatCode="_(* #,##0_);_(* \(#,##0\);_(* &quot;-&quot;_);_(@_)" sourceLinked="0"/>
        <c:majorTickMark val="out"/>
        <c:minorTickMark val="none"/>
        <c:tickLblPos val="nextTo"/>
        <c:crossAx val="103367040"/>
        <c:crosses val="autoZero"/>
        <c:auto val="1"/>
        <c:lblAlgn val="ctr"/>
        <c:lblOffset val="100"/>
        <c:noMultiLvlLbl val="0"/>
      </c:catAx>
      <c:valAx>
        <c:axId val="103367040"/>
        <c:scaling>
          <c:orientation val="minMax"/>
        </c:scaling>
        <c:delete val="0"/>
        <c:axPos val="l"/>
        <c:majorGridlines/>
        <c:numFmt formatCode="_(* #,##0_);_(* \(#,##0\);_(* &quot;-&quot;_);_(@_)" sourceLinked="0"/>
        <c:majorTickMark val="out"/>
        <c:minorTickMark val="none"/>
        <c:tickLblPos val="nextTo"/>
        <c:crossAx val="103357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47625"/>
          </c:spPr>
          <c:marker>
            <c:symbol val="none"/>
          </c:marker>
          <c:cat>
            <c:numRef>
              <c:f>Hoja2!$B$567:$B$584</c:f>
              <c:numCache>
                <c:formatCode>_(* #,##0.00_);_(* \(#,##0.00\);_(* "-"??_);_(@_)</c:formatCode>
                <c:ptCount val="18"/>
                <c:pt idx="0">
                  <c:v>60</c:v>
                </c:pt>
                <c:pt idx="1">
                  <c:v>62</c:v>
                </c:pt>
                <c:pt idx="2">
                  <c:v>64</c:v>
                </c:pt>
                <c:pt idx="3">
                  <c:v>66</c:v>
                </c:pt>
                <c:pt idx="4">
                  <c:v>68</c:v>
                </c:pt>
                <c:pt idx="5">
                  <c:v>70</c:v>
                </c:pt>
                <c:pt idx="6">
                  <c:v>72</c:v>
                </c:pt>
                <c:pt idx="7">
                  <c:v>74</c:v>
                </c:pt>
                <c:pt idx="8">
                  <c:v>76</c:v>
                </c:pt>
                <c:pt idx="9">
                  <c:v>78</c:v>
                </c:pt>
                <c:pt idx="10">
                  <c:v>80</c:v>
                </c:pt>
                <c:pt idx="11">
                  <c:v>82</c:v>
                </c:pt>
                <c:pt idx="12">
                  <c:v>84</c:v>
                </c:pt>
                <c:pt idx="13">
                  <c:v>86</c:v>
                </c:pt>
                <c:pt idx="14">
                  <c:v>88</c:v>
                </c:pt>
                <c:pt idx="15">
                  <c:v>90</c:v>
                </c:pt>
                <c:pt idx="16">
                  <c:v>92</c:v>
                </c:pt>
                <c:pt idx="17">
                  <c:v>94</c:v>
                </c:pt>
              </c:numCache>
            </c:numRef>
          </c:cat>
          <c:val>
            <c:numRef>
              <c:f>Hoja2!$E$568:$E$584</c:f>
              <c:numCache>
                <c:formatCode>0%</c:formatCode>
                <c:ptCount val="17"/>
                <c:pt idx="0">
                  <c:v>-4.9999999999999933E-2</c:v>
                </c:pt>
                <c:pt idx="1">
                  <c:v>-5.2631578947368592E-2</c:v>
                </c:pt>
                <c:pt idx="2">
                  <c:v>-5.5555555555555455E-2</c:v>
                </c:pt>
                <c:pt idx="3">
                  <c:v>-5.8823529411764816E-2</c:v>
                </c:pt>
                <c:pt idx="4">
                  <c:v>-6.25E-2</c:v>
                </c:pt>
                <c:pt idx="5">
                  <c:v>-6.666666666666668E-2</c:v>
                </c:pt>
                <c:pt idx="6">
                  <c:v>-7.1428571428571411E-2</c:v>
                </c:pt>
                <c:pt idx="7">
                  <c:v>-7.6923076923076802E-2</c:v>
                </c:pt>
                <c:pt idx="8">
                  <c:v>-8.3333333333333523E-2</c:v>
                </c:pt>
                <c:pt idx="9">
                  <c:v>-9.0909090909091037E-2</c:v>
                </c:pt>
                <c:pt idx="10">
                  <c:v>-0.1</c:v>
                </c:pt>
                <c:pt idx="11">
                  <c:v>-0.11111111111111116</c:v>
                </c:pt>
                <c:pt idx="12">
                  <c:v>-0.125</c:v>
                </c:pt>
                <c:pt idx="13">
                  <c:v>-0.14285714285714282</c:v>
                </c:pt>
                <c:pt idx="14">
                  <c:v>-0.16666666666666685</c:v>
                </c:pt>
                <c:pt idx="15">
                  <c:v>-0.2</c:v>
                </c:pt>
                <c:pt idx="16">
                  <c:v>-0.25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82400"/>
        <c:axId val="103392384"/>
      </c:lineChart>
      <c:catAx>
        <c:axId val="103382400"/>
        <c:scaling>
          <c:orientation val="minMax"/>
        </c:scaling>
        <c:delete val="1"/>
        <c:axPos val="b"/>
        <c:numFmt formatCode="_(* #,##0.00_);_(* \(#,##0.00\);_(* &quot;-&quot;??_);_(@_)" sourceLinked="1"/>
        <c:majorTickMark val="out"/>
        <c:minorTickMark val="none"/>
        <c:tickLblPos val="none"/>
        <c:crossAx val="103392384"/>
        <c:crosses val="autoZero"/>
        <c:auto val="1"/>
        <c:lblAlgn val="ctr"/>
        <c:lblOffset val="100"/>
        <c:noMultiLvlLbl val="0"/>
      </c:catAx>
      <c:valAx>
        <c:axId val="1033923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3382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Hoja1!$J$60:$J$71</c:f>
              <c:numCache>
                <c:formatCode>0%</c:formatCode>
                <c:ptCount val="12"/>
                <c:pt idx="0">
                  <c:v>3.8607836411914669E-2</c:v>
                </c:pt>
                <c:pt idx="1">
                  <c:v>3.7686767046527611E-2</c:v>
                </c:pt>
                <c:pt idx="2">
                  <c:v>3.6819651535179881E-2</c:v>
                </c:pt>
                <c:pt idx="3">
                  <c:v>3.9945121222748486E-2</c:v>
                </c:pt>
                <c:pt idx="4">
                  <c:v>3.8318797908131995E-2</c:v>
                </c:pt>
                <c:pt idx="5">
                  <c:v>4.5267283539064507E-2</c:v>
                </c:pt>
                <c:pt idx="6">
                  <c:v>4.2635106231284747E-2</c:v>
                </c:pt>
                <c:pt idx="7">
                  <c:v>4.8643253263244687E-2</c:v>
                </c:pt>
                <c:pt idx="8">
                  <c:v>5.4312261784099966E-2</c:v>
                </c:pt>
                <c:pt idx="9">
                  <c:v>6.1426462823867704E-2</c:v>
                </c:pt>
                <c:pt idx="10">
                  <c:v>8.4923366258030819E-2</c:v>
                </c:pt>
                <c:pt idx="11">
                  <c:v>0.47141409197590728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3018496"/>
        <c:axId val="103020032"/>
        <c:axId val="0"/>
      </c:bar3DChart>
      <c:catAx>
        <c:axId val="103018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03020032"/>
        <c:crosses val="autoZero"/>
        <c:auto val="1"/>
        <c:lblAlgn val="ctr"/>
        <c:lblOffset val="100"/>
        <c:noMultiLvlLbl val="0"/>
      </c:catAx>
      <c:valAx>
        <c:axId val="103020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03018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Hoja1!$M$60:$M$71</c:f>
              <c:numCache>
                <c:formatCode>0%</c:formatCode>
                <c:ptCount val="12"/>
                <c:pt idx="0">
                  <c:v>0.19891251641304764</c:v>
                </c:pt>
                <c:pt idx="1">
                  <c:v>0.13756994273821394</c:v>
                </c:pt>
                <c:pt idx="2">
                  <c:v>0.10736448679600979</c:v>
                </c:pt>
                <c:pt idx="3">
                  <c:v>8.7619794816473529E-2</c:v>
                </c:pt>
                <c:pt idx="4">
                  <c:v>7.0103463493568274E-2</c:v>
                </c:pt>
                <c:pt idx="5">
                  <c:v>6.5728466898764881E-2</c:v>
                </c:pt>
                <c:pt idx="6">
                  <c:v>5.3932865867943804E-2</c:v>
                </c:pt>
                <c:pt idx="7">
                  <c:v>5.0761946791759945E-2</c:v>
                </c:pt>
                <c:pt idx="8">
                  <c:v>4.6474123229978806E-2</c:v>
                </c:pt>
                <c:pt idx="9">
                  <c:v>4.4420108639392407E-2</c:v>
                </c:pt>
                <c:pt idx="10">
                  <c:v>4.5406253575456426E-2</c:v>
                </c:pt>
                <c:pt idx="11">
                  <c:v>9.1706030739390765E-2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245056"/>
        <c:axId val="115246208"/>
        <c:axId val="0"/>
      </c:bar3DChart>
      <c:catAx>
        <c:axId val="115245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246208"/>
        <c:crosses val="autoZero"/>
        <c:auto val="1"/>
        <c:lblAlgn val="ctr"/>
        <c:lblOffset val="100"/>
        <c:noMultiLvlLbl val="0"/>
      </c:catAx>
      <c:valAx>
        <c:axId val="115246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245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invertIfNegative val="0"/>
          <c:val>
            <c:numRef>
              <c:f>Hoja1!$Y$60:$Y$71</c:f>
              <c:numCache>
                <c:formatCode>0%</c:formatCode>
                <c:ptCount val="12"/>
                <c:pt idx="0">
                  <c:v>0.2841318779681245</c:v>
                </c:pt>
                <c:pt idx="1">
                  <c:v>0.14982968248837641</c:v>
                </c:pt>
                <c:pt idx="2">
                  <c:v>0.10303587856485742</c:v>
                </c:pt>
                <c:pt idx="3">
                  <c:v>8.1279992043561497E-2</c:v>
                </c:pt>
                <c:pt idx="4">
                  <c:v>6.3328277679703629E-2</c:v>
                </c:pt>
                <c:pt idx="5">
                  <c:v>5.6117755289788407E-2</c:v>
                </c:pt>
                <c:pt idx="6">
                  <c:v>4.5152788483055283E-2</c:v>
                </c:pt>
                <c:pt idx="7">
                  <c:v>4.2218851786468975E-2</c:v>
                </c:pt>
                <c:pt idx="8">
                  <c:v>3.8837365424302106E-2</c:v>
                </c:pt>
                <c:pt idx="9">
                  <c:v>3.4672667147368191E-2</c:v>
                </c:pt>
                <c:pt idx="10">
                  <c:v>3.7345533205698798E-2</c:v>
                </c:pt>
                <c:pt idx="11">
                  <c:v>6.4049329918695164E-2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274880"/>
        <c:axId val="115276416"/>
        <c:axId val="0"/>
      </c:bar3DChart>
      <c:catAx>
        <c:axId val="115274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276416"/>
        <c:crosses val="autoZero"/>
        <c:auto val="1"/>
        <c:lblAlgn val="ctr"/>
        <c:lblOffset val="100"/>
        <c:noMultiLvlLbl val="0"/>
      </c:catAx>
      <c:valAx>
        <c:axId val="1152764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PY"/>
          </a:p>
        </c:txPr>
        <c:crossAx val="115274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5403" y="1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AR" smtClean="0"/>
              <a:t>24/04/2014</a:t>
            </a:r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17225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5403" y="917225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019B-269B-477D-B060-AA51C2A3CB9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370463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5403" y="1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s-AR" smtClean="0"/>
              <a:t>24/04/2014</a:t>
            </a:r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7225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5403" y="917225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2B8B4-14EB-4184-A3A1-23623092742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194982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2B8B4-14EB-4184-A3A1-23623092742B}" type="slidenum">
              <a:rPr lang="es-AR" smtClean="0"/>
              <a:pPr/>
              <a:t>1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5417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24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26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28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41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42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Que: si quiere</a:t>
            </a:r>
            <a:r>
              <a:rPr lang="es-ES_tradnl" baseline="0" dirty="0" smtClean="0"/>
              <a:t> tener una respuesta debe tener una pregunta -  cuento del sabiendo al lado del camino</a:t>
            </a:r>
          </a:p>
          <a:p>
            <a:r>
              <a:rPr lang="es-ES_tradnl" baseline="0" dirty="0" smtClean="0"/>
              <a:t>Cuanto de lo historia personal con el </a:t>
            </a:r>
            <a:r>
              <a:rPr lang="es-ES_tradnl" baseline="0" dirty="0" err="1" smtClean="0"/>
              <a:t>mining</a:t>
            </a:r>
            <a:endParaRPr lang="es-ES_tradnl" baseline="0" dirty="0" smtClean="0"/>
          </a:p>
          <a:p>
            <a:r>
              <a:rPr lang="es-ES_tradnl" dirty="0" smtClean="0"/>
              <a:t>ejemplo</a:t>
            </a:r>
            <a:r>
              <a:rPr lang="es-ES_tradnl" baseline="0" dirty="0" smtClean="0"/>
              <a:t> de </a:t>
            </a:r>
            <a:r>
              <a:rPr lang="es-ES_tradnl" baseline="0" dirty="0" err="1" smtClean="0"/>
              <a:t>procter</a:t>
            </a:r>
            <a:r>
              <a:rPr lang="es-ES_tradnl" baseline="0" dirty="0" smtClean="0"/>
              <a:t> and </a:t>
            </a:r>
            <a:r>
              <a:rPr lang="es-ES_tradnl" baseline="0" dirty="0" err="1" smtClean="0"/>
              <a:t>gambler</a:t>
            </a:r>
            <a:endParaRPr lang="es-ES_tradnl" baseline="0" dirty="0" smtClean="0"/>
          </a:p>
          <a:p>
            <a:r>
              <a:rPr lang="es-ES_tradnl" baseline="0" dirty="0" smtClean="0"/>
              <a:t>Riesgo: querer saber demasiado</a:t>
            </a:r>
          </a:p>
          <a:p>
            <a:endParaRPr lang="es-ES_tradnl" baseline="0" dirty="0" smtClean="0"/>
          </a:p>
          <a:p>
            <a:r>
              <a:rPr lang="es-ES_tradnl" baseline="0" dirty="0" smtClean="0"/>
              <a:t>Cómo : de donde ¿operaciones? ¿contabilidad? ¿</a:t>
            </a:r>
            <a:endParaRPr lang="es-ES_tradnl" dirty="0" smtClean="0"/>
          </a:p>
          <a:p>
            <a:r>
              <a:rPr lang="es-ES_tradnl" dirty="0" smtClean="0"/>
              <a:t>Con que</a:t>
            </a:r>
          </a:p>
          <a:p>
            <a:r>
              <a:rPr lang="es-ES_tradnl" dirty="0" smtClean="0"/>
              <a:t>Cuando</a:t>
            </a:r>
          </a:p>
          <a:p>
            <a:endParaRPr lang="es-ES_tradnl" dirty="0" smtClean="0"/>
          </a:p>
          <a:p>
            <a:r>
              <a:rPr lang="es-AR" dirty="0" smtClean="0"/>
              <a:t>Data </a:t>
            </a:r>
            <a:r>
              <a:rPr lang="es-AR" dirty="0" err="1" smtClean="0"/>
              <a:t>Mining</a:t>
            </a:r>
            <a:r>
              <a:rPr lang="es-AR" dirty="0" smtClean="0"/>
              <a:t>, ha sido definida como la exploración y análisis de grandes volúmenes de datos, para la extracción no trivial de información implícita, previamente desconocida y potencialmente útil. </a:t>
            </a:r>
            <a:endParaRPr lang="es-ES_tradnl" dirty="0" smtClean="0"/>
          </a:p>
          <a:p>
            <a:endParaRPr lang="es-ES_tradnl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6FFBB-3B3E-481D-A8A3-710AAC240F70}" type="slidenum">
              <a:rPr lang="es-AR" smtClean="0"/>
              <a:pPr/>
              <a:t>44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2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3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4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5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6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7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8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B6F7F-1D86-40D1-AC97-C667930169F0}" type="slidenum">
              <a:rPr lang="es-AR" smtClean="0"/>
              <a:pPr/>
              <a:t>11</a:t>
            </a:fld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s-AR" smtClean="0"/>
              <a:t>24/04/2014</a:t>
            </a:r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4FFC-893D-4DCA-8791-B90DEC98E716}" type="datetimeFigureOut">
              <a:rPr lang="es-AR" smtClean="0"/>
              <a:pPr/>
              <a:t>23/04/2014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C433B-6B19-42FC-B0EA-51B1A2C63066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hart" Target="../charts/chart16.xml"/><Relationship Id="rId7" Type="http://schemas.openxmlformats.org/officeDocument/2006/relationships/chart" Target="../charts/chart20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9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 redondeado"/>
          <p:cNvSpPr/>
          <p:nvPr/>
        </p:nvSpPr>
        <p:spPr>
          <a:xfrm>
            <a:off x="571472" y="1928802"/>
            <a:ext cx="8072494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37" name="36 Rectángulo redondeado"/>
          <p:cNvSpPr/>
          <p:nvPr/>
        </p:nvSpPr>
        <p:spPr>
          <a:xfrm>
            <a:off x="571472" y="2643182"/>
            <a:ext cx="8072494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38" name="37 Rectángulo redondeado"/>
          <p:cNvSpPr/>
          <p:nvPr/>
        </p:nvSpPr>
        <p:spPr>
          <a:xfrm>
            <a:off x="571472" y="3357562"/>
            <a:ext cx="8072494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39" name="38 Rectángulo redondeado"/>
          <p:cNvSpPr/>
          <p:nvPr/>
        </p:nvSpPr>
        <p:spPr>
          <a:xfrm>
            <a:off x="571472" y="4071942"/>
            <a:ext cx="8072494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40" name="39 Rectángulo redondeado"/>
          <p:cNvSpPr/>
          <p:nvPr/>
        </p:nvSpPr>
        <p:spPr>
          <a:xfrm>
            <a:off x="571472" y="4786322"/>
            <a:ext cx="8072494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41" name="2 Marcador de contenido"/>
          <p:cNvSpPr>
            <a:spLocks noGrp="1"/>
          </p:cNvSpPr>
          <p:nvPr>
            <p:ph idx="1"/>
          </p:nvPr>
        </p:nvSpPr>
        <p:spPr>
          <a:xfrm>
            <a:off x="1957398" y="2500306"/>
            <a:ext cx="6900882" cy="857256"/>
          </a:xfrm>
          <a:effectLst>
            <a:softEdge rad="63500"/>
          </a:effectLst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None/>
            </a:pPr>
            <a:r>
              <a:rPr lang="es-ES_tradnl" sz="1600" dirty="0" smtClean="0">
                <a:solidFill>
                  <a:schemeClr val="accent6"/>
                </a:solidFill>
                <a:latin typeface="Wingdings" pitchFamily="2" charset="2"/>
              </a:rPr>
              <a:t>n</a:t>
            </a:r>
            <a:r>
              <a:rPr lang="es-ES_tradnl" cap="small" dirty="0" smtClean="0"/>
              <a:t> Seguimiento Cartera</a:t>
            </a:r>
            <a:endParaRPr lang="es-ES" dirty="0"/>
          </a:p>
        </p:txBody>
      </p:sp>
      <p:sp>
        <p:nvSpPr>
          <p:cNvPr id="42" name="2 Marcador de contenido"/>
          <p:cNvSpPr txBox="1">
            <a:spLocks/>
          </p:cNvSpPr>
          <p:nvPr/>
        </p:nvSpPr>
        <p:spPr>
          <a:xfrm>
            <a:off x="1938318" y="1866888"/>
            <a:ext cx="6900882" cy="919170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lvl="1" indent="-285750">
              <a:lnSpc>
                <a:spcPct val="150000"/>
              </a:lnSpc>
              <a:spcBef>
                <a:spcPct val="20000"/>
              </a:spcBef>
              <a:defRPr/>
            </a:pPr>
            <a:r>
              <a:rPr lang="es-ES_tradnl" sz="1600" dirty="0" smtClean="0">
                <a:solidFill>
                  <a:schemeClr val="accent6"/>
                </a:solidFill>
                <a:latin typeface="Wingdings" pitchFamily="2" charset="2"/>
              </a:rPr>
              <a:t>n</a:t>
            </a:r>
            <a:r>
              <a:rPr lang="es-ES_tradnl" sz="1600" cap="small" dirty="0" smtClean="0"/>
              <a:t> </a:t>
            </a:r>
            <a:r>
              <a:rPr lang="es-ES_tradnl" sz="2800" cap="small" dirty="0" smtClean="0"/>
              <a:t>Captación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2 Marcador de contenido"/>
          <p:cNvSpPr txBox="1">
            <a:spLocks/>
          </p:cNvSpPr>
          <p:nvPr/>
        </p:nvSpPr>
        <p:spPr>
          <a:xfrm>
            <a:off x="1928794" y="3214686"/>
            <a:ext cx="6900882" cy="1143008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Seguimiento Cobranza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2 Marcador de contenido"/>
          <p:cNvSpPr txBox="1">
            <a:spLocks/>
          </p:cNvSpPr>
          <p:nvPr/>
        </p:nvSpPr>
        <p:spPr>
          <a:xfrm>
            <a:off x="1928794" y="3929066"/>
            <a:ext cx="6900882" cy="785818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Mora Temprana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2 Marcador de contenido"/>
          <p:cNvSpPr txBox="1">
            <a:spLocks/>
          </p:cNvSpPr>
          <p:nvPr/>
        </p:nvSpPr>
        <p:spPr>
          <a:xfrm>
            <a:off x="1957398" y="4643446"/>
            <a:ext cx="6900882" cy="785818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Mora Tardía.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6 Rectángulo redondeado"/>
          <p:cNvSpPr/>
          <p:nvPr/>
        </p:nvSpPr>
        <p:spPr>
          <a:xfrm>
            <a:off x="500034" y="571480"/>
            <a:ext cx="8143932" cy="5857916"/>
          </a:xfrm>
          <a:prstGeom prst="round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pic>
        <p:nvPicPr>
          <p:cNvPr id="14" name="13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214290"/>
            <a:ext cx="2233567" cy="357190"/>
          </a:xfrm>
          <a:prstGeom prst="rect">
            <a:avLst/>
          </a:prstGeom>
        </p:spPr>
      </p:pic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sz="6600" dirty="0" smtClean="0">
                <a:effectLst>
                  <a:outerShdw blurRad="101600" dist="50800" dir="2880000" algn="ctr" rotWithShape="0">
                    <a:srgbClr val="000000">
                      <a:alpha val="86000"/>
                    </a:srgbClr>
                  </a:outerShdw>
                </a:effectLst>
              </a:rPr>
              <a:t>Riesgo Crediticio</a:t>
            </a:r>
            <a:endParaRPr lang="es-ES" sz="6600" dirty="0">
              <a:effectLst>
                <a:outerShdw blurRad="101600" dist="50800" dir="2880000" algn="ctr" rotWithShape="0">
                  <a:srgbClr val="000000">
                    <a:alpha val="86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5786411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uild="p"/>
      <p:bldP spid="42" grpId="0"/>
      <p:bldP spid="43" grpId="0"/>
      <p:bldP spid="44" grpId="0"/>
      <p:bldP spid="45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4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  <p:sp>
        <p:nvSpPr>
          <p:cNvPr id="18" name="6 Rectángulo redondeado"/>
          <p:cNvSpPr/>
          <p:nvPr/>
        </p:nvSpPr>
        <p:spPr>
          <a:xfrm>
            <a:off x="571472" y="500042"/>
            <a:ext cx="7929618" cy="6000792"/>
          </a:xfrm>
          <a:prstGeom prst="round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dirty="0" smtClean="0"/>
              <a:t>AÑOS</a:t>
            </a:r>
            <a:endParaRPr lang="es-ES" dirty="0"/>
          </a:p>
        </p:txBody>
      </p:sp>
      <p:graphicFrame>
        <p:nvGraphicFramePr>
          <p:cNvPr id="19" name="2 Gráfico"/>
          <p:cNvGraphicFramePr/>
          <p:nvPr/>
        </p:nvGraphicFramePr>
        <p:xfrm>
          <a:off x="2285984" y="5714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3 Gráfico"/>
          <p:cNvGraphicFramePr/>
          <p:nvPr/>
        </p:nvGraphicFramePr>
        <p:xfrm>
          <a:off x="2214546" y="3071810"/>
          <a:ext cx="45720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20 CuadroTexto"/>
          <p:cNvSpPr txBox="1"/>
          <p:nvPr/>
        </p:nvSpPr>
        <p:spPr>
          <a:xfrm rot="16200000">
            <a:off x="1565549" y="1357298"/>
            <a:ext cx="1214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AÑOS</a:t>
            </a:r>
            <a:endParaRPr lang="es-AR" dirty="0"/>
          </a:p>
        </p:txBody>
      </p:sp>
      <p:sp>
        <p:nvSpPr>
          <p:cNvPr id="22" name="21 CuadroTexto"/>
          <p:cNvSpPr txBox="1"/>
          <p:nvPr/>
        </p:nvSpPr>
        <p:spPr>
          <a:xfrm>
            <a:off x="6786578" y="2857496"/>
            <a:ext cx="1786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dirty="0" smtClean="0"/>
              <a:t>% DE RENOVACION</a:t>
            </a:r>
            <a:endParaRPr lang="es-AR" sz="1600" dirty="0"/>
          </a:p>
        </p:txBody>
      </p:sp>
      <p:sp>
        <p:nvSpPr>
          <p:cNvPr id="23" name="22 Rectángulo"/>
          <p:cNvSpPr/>
          <p:nvPr/>
        </p:nvSpPr>
        <p:spPr>
          <a:xfrm>
            <a:off x="3143240" y="714356"/>
            <a:ext cx="2571768" cy="1347798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CuadroTexto"/>
          <p:cNvSpPr txBox="1"/>
          <p:nvPr/>
        </p:nvSpPr>
        <p:spPr>
          <a:xfrm>
            <a:off x="3286116" y="928670"/>
            <a:ext cx="250033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6">
                    <a:lumMod val="75000"/>
                  </a:schemeClr>
                </a:solidFill>
              </a:rPr>
              <a:t>Duración de</a:t>
            </a:r>
          </a:p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6">
                    <a:lumMod val="75000"/>
                  </a:schemeClr>
                </a:solidFill>
              </a:rPr>
              <a:t>La Cartera</a:t>
            </a:r>
            <a:endParaRPr lang="es-ES" sz="2800" dirty="0"/>
          </a:p>
        </p:txBody>
      </p:sp>
      <p:sp>
        <p:nvSpPr>
          <p:cNvPr id="25" name="24 Rectángulo"/>
          <p:cNvSpPr/>
          <p:nvPr/>
        </p:nvSpPr>
        <p:spPr>
          <a:xfrm>
            <a:off x="3071802" y="4081466"/>
            <a:ext cx="2571768" cy="1347798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3214678" y="4295780"/>
            <a:ext cx="250033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6">
                    <a:lumMod val="75000"/>
                  </a:schemeClr>
                </a:solidFill>
              </a:rPr>
              <a:t>Ahorro en </a:t>
            </a:r>
          </a:p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6">
                    <a:lumMod val="75000"/>
                  </a:schemeClr>
                </a:solidFill>
              </a:rPr>
              <a:t>La Captación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85839655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Graphic spid="19" grpId="0">
        <p:bldAsOne/>
      </p:bldGraphic>
      <p:bldGraphic spid="20" grpId="0">
        <p:bldAsOne/>
      </p:bldGraphic>
      <p:bldP spid="21" grpId="0"/>
      <p:bldP spid="22" grpId="0"/>
      <p:bldP spid="23" grpId="0" animBg="1"/>
      <p:bldP spid="24" grpId="0"/>
      <p:bldP spid="25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Rectángulo redondeado"/>
          <p:cNvSpPr/>
          <p:nvPr/>
        </p:nvSpPr>
        <p:spPr>
          <a:xfrm>
            <a:off x="642910" y="579377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643306" y="1899070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Mujeres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920939" y="2350595"/>
            <a:ext cx="2591193" cy="392416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Consumo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643306" y="2350595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6.839,31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793336" y="2350595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30 %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221700" y="2350595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8.877,38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920939" y="2802120"/>
            <a:ext cx="2591193" cy="392416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err="1" smtClean="0">
                <a:solidFill>
                  <a:schemeClr val="tx1"/>
                </a:solidFill>
              </a:rPr>
              <a:t>Cant</a:t>
            </a:r>
            <a:r>
              <a:rPr lang="es-ES_tradnl" sz="2000" dirty="0" smtClean="0">
                <a:solidFill>
                  <a:schemeClr val="tx1"/>
                </a:solidFill>
              </a:rPr>
              <a:t>. de Cupones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643306" y="2802120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44,53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793336" y="2802120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15 %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221700" y="2802120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51,07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643306" y="3253646"/>
            <a:ext cx="1486324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9,19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793336" y="3253646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-1 %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221700" y="3253646"/>
            <a:ext cx="1486324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9,09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920939" y="3223816"/>
            <a:ext cx="2591193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 Meses utilizados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643306" y="3705170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32,30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793336" y="3705170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18</a:t>
            </a:r>
            <a:r>
              <a:rPr lang="es-ES_tradnl" sz="2000" b="1" dirty="0" smtClean="0">
                <a:solidFill>
                  <a:schemeClr val="tx1"/>
                </a:solidFill>
              </a:rPr>
              <a:t>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221700" y="3705170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38,25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00035" y="3675340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Incidencia del Adicional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643306" y="4156696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$ 153,58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793336" y="4156696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13</a:t>
            </a:r>
            <a:r>
              <a:rPr lang="es-ES_tradnl" sz="2000" b="1" dirty="0" smtClean="0">
                <a:solidFill>
                  <a:schemeClr val="tx1"/>
                </a:solidFill>
              </a:rPr>
              <a:t>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221700" y="4156696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$ 173,82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00034" y="4126866"/>
            <a:ext cx="3012098" cy="392416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Valor del Cupón promedio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643306" y="4608220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1,40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793336" y="4608220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14 %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221700" y="4608220"/>
            <a:ext cx="1486324" cy="392416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1,59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920939" y="4578390"/>
            <a:ext cx="2591193" cy="392416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err="1" smtClean="0">
                <a:solidFill>
                  <a:schemeClr val="tx1"/>
                </a:solidFill>
              </a:rPr>
              <a:t>Adicionalidad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928662" y="1285860"/>
            <a:ext cx="7365837" cy="461665"/>
          </a:xfrm>
          <a:prstGeom prst="rect">
            <a:avLst/>
          </a:prstGeom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CONSUMO GENERAL</a:t>
            </a:r>
            <a:endParaRPr lang="es-AR" sz="2400" b="1" dirty="0">
              <a:solidFill>
                <a:schemeClr val="bg1"/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5207826" y="1893576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Hombres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pic>
        <p:nvPicPr>
          <p:cNvPr id="37" name="36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  <p:sp>
        <p:nvSpPr>
          <p:cNvPr id="36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sz="6600" dirty="0" smtClean="0">
                <a:effectLst>
                  <a:outerShdw blurRad="101600" dist="50800" dir="2880000" algn="ctr" rotWithShape="0">
                    <a:srgbClr val="000000">
                      <a:alpha val="86000"/>
                    </a:srgbClr>
                  </a:outerShdw>
                </a:effectLst>
              </a:rPr>
              <a:t>Fidelidad</a:t>
            </a:r>
            <a:endParaRPr lang="es-ES" sz="6600" dirty="0">
              <a:effectLst>
                <a:outerShdw blurRad="101600" dist="50800" dir="2880000" algn="ctr" rotWithShape="0">
                  <a:srgbClr val="000000">
                    <a:alpha val="86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75478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 animBg="1"/>
      <p:bldP spid="30" grpId="0"/>
      <p:bldP spid="31" grpId="0" animBg="1"/>
      <p:bldP spid="32" grpId="0" animBg="1"/>
      <p:bldP spid="33" grpId="0" animBg="1"/>
      <p:bldP spid="34" grpId="0"/>
      <p:bldP spid="47" grpId="0" animBg="1"/>
      <p:bldP spid="48" grpId="0" animBg="1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 redondeado"/>
          <p:cNvSpPr/>
          <p:nvPr/>
        </p:nvSpPr>
        <p:spPr>
          <a:xfrm>
            <a:off x="642910" y="579377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graphicFrame>
        <p:nvGraphicFramePr>
          <p:cNvPr id="10" name="3 Gráfico"/>
          <p:cNvGraphicFramePr/>
          <p:nvPr/>
        </p:nvGraphicFramePr>
        <p:xfrm>
          <a:off x="1000100" y="928670"/>
          <a:ext cx="721523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8 Rectángulo"/>
          <p:cNvSpPr/>
          <p:nvPr/>
        </p:nvSpPr>
        <p:spPr>
          <a:xfrm>
            <a:off x="2214546" y="1500174"/>
            <a:ext cx="2714644" cy="1285884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2357422" y="1714488"/>
            <a:ext cx="2500330" cy="815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2"/>
                </a:solidFill>
              </a:rPr>
              <a:t>Fidelidad: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Consumo  total</a:t>
            </a:r>
            <a:endParaRPr lang="es-ES" sz="2800" dirty="0"/>
          </a:p>
        </p:txBody>
      </p:sp>
      <p:pic>
        <p:nvPicPr>
          <p:cNvPr id="11" name="10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56279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 redondeado"/>
          <p:cNvSpPr/>
          <p:nvPr/>
        </p:nvSpPr>
        <p:spPr>
          <a:xfrm>
            <a:off x="571472" y="571480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00430" y="1891173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Mujeres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704" y="2357430"/>
            <a:ext cx="336928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% de Cuentas con Consumo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00430" y="2342698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71,53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650460" y="2342698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078824" y="2342698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71,06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49501" y="2794223"/>
            <a:ext cx="2591193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Consumo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500430" y="2794223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1.665,40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650460" y="2794223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39 %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078824" y="2794223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2.308,06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500430" y="3245749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11,84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650460" y="3245749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25 %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078824" y="3245749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14,83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14283" y="3215919"/>
            <a:ext cx="3226412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Cantidad  De Cupones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500430" y="3697273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4,94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650460" y="3697273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078824" y="3697273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5,21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28597" y="3667443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 Meses utilizados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500430" y="4148799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34,20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650460" y="4148799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38 %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078824" y="4148799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47,16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28596" y="4118969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Incidencia del adicional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500430" y="4600323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140,69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6650460" y="4600323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11 %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078824" y="4600323"/>
            <a:ext cx="1486324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155,62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57159" y="4570493"/>
            <a:ext cx="3083536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Valor del cupón promedio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857224" y="1285860"/>
            <a:ext cx="7365837" cy="46166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SUPERMERCADO</a:t>
            </a:r>
            <a:endParaRPr lang="es-AR" sz="2400" b="1" dirty="0">
              <a:solidFill>
                <a:schemeClr val="bg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064950" y="1885679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Hombres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pic>
        <p:nvPicPr>
          <p:cNvPr id="36" name="35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89028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allAtOnce" animBg="1"/>
      <p:bldP spid="10" grpId="0" build="allAtOnce" animBg="1"/>
      <p:bldP spid="11" grpId="0" build="allAtOnce" animBg="1"/>
      <p:bldP spid="12" grpId="0" build="allAtOnce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/>
      <p:bldP spid="20" grpId="0" build="allAtOnce" animBg="1"/>
      <p:bldP spid="21" grpId="0" build="allAtOnce" animBg="1"/>
      <p:bldP spid="22" grpId="0" build="allAtOnce" animBg="1"/>
      <p:bldP spid="23" grpId="0" build="allAtOnce"/>
      <p:bldP spid="24" grpId="0" build="allAtOnce" animBg="1"/>
      <p:bldP spid="25" grpId="0" build="allAtOnce" animBg="1"/>
      <p:bldP spid="26" grpId="0" build="allAtOnce" animBg="1"/>
      <p:bldP spid="27" grpId="0" build="allAtOnce"/>
      <p:bldP spid="28" grpId="0" build="allAtOnce" animBg="1"/>
      <p:bldP spid="29" grpId="0" build="allAtOnce" animBg="1"/>
      <p:bldP spid="30" grpId="0" build="allAtOnce" animBg="1"/>
      <p:bldP spid="31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Rectángulo redondeado"/>
          <p:cNvSpPr/>
          <p:nvPr/>
        </p:nvSpPr>
        <p:spPr>
          <a:xfrm>
            <a:off x="642910" y="579377"/>
            <a:ext cx="7929618" cy="5715040"/>
          </a:xfrm>
          <a:prstGeom prst="round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graphicFrame>
        <p:nvGraphicFramePr>
          <p:cNvPr id="10" name="4 Gráfico"/>
          <p:cNvGraphicFramePr/>
          <p:nvPr/>
        </p:nvGraphicFramePr>
        <p:xfrm>
          <a:off x="1000100" y="1000108"/>
          <a:ext cx="7286676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10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4429124" y="1285860"/>
            <a:ext cx="2571768" cy="1643074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4572000" y="1500174"/>
            <a:ext cx="25003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2"/>
                </a:solidFill>
              </a:rPr>
              <a:t>Fidelidad: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Súper e Hipermercado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406117410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 redondeado"/>
          <p:cNvSpPr/>
          <p:nvPr/>
        </p:nvSpPr>
        <p:spPr>
          <a:xfrm>
            <a:off x="571472" y="714356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71868" y="2034049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Mujeres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9704" y="2500306"/>
            <a:ext cx="336928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% de Cuentas con Consumo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868" y="2485574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22,54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721898" y="2485574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61 %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150262" y="2485574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36,29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849501" y="2937099"/>
            <a:ext cx="2591193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Consumo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71868" y="2937099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658,37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721898" y="2937099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51 %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150262" y="2937099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992,32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571868" y="3388625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7,91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721898" y="3388625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42 %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150262" y="3388625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11,26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14283" y="3358795"/>
            <a:ext cx="3226412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Cantidad  De Cupones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571868" y="3840149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3,81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721898" y="3840149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21 %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150262" y="3840149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4,61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28597" y="3810319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Meses utilizados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571868" y="4291675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55,77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721898" y="4291675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- 55 %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150262" y="4291675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24,83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28596" y="4261845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Incidencia del adicional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571868" y="4743199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83,28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721898" y="4743199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150262" y="4743199"/>
            <a:ext cx="1486324" cy="400110"/>
          </a:xfrm>
          <a:prstGeom prst="rect">
            <a:avLst/>
          </a:prstGeom>
          <a:solidFill>
            <a:srgbClr val="EDD57B">
              <a:alpha val="6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88,12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57159" y="4713369"/>
            <a:ext cx="3083536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Valor del cupón promedio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857224" y="1428736"/>
            <a:ext cx="7365837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COMBUSTIBLE</a:t>
            </a:r>
            <a:endParaRPr lang="es-AR" sz="2400" b="1" dirty="0">
              <a:solidFill>
                <a:schemeClr val="bg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136388" y="2028555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Hombres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pic>
        <p:nvPicPr>
          <p:cNvPr id="35" name="34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957964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 animBg="1"/>
      <p:bldP spid="9" grpId="0" build="allAtOnce" animBg="1"/>
      <p:bldP spid="10" grpId="0" build="allAtOnce" animBg="1"/>
      <p:bldP spid="11" grpId="0" build="allAtOnce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/>
      <p:bldP spid="19" grpId="0" build="allAtOnce" animBg="1"/>
      <p:bldP spid="20" grpId="0" build="allAtOnce" animBg="1"/>
      <p:bldP spid="21" grpId="0" build="allAtOnce" animBg="1"/>
      <p:bldP spid="22" grpId="0" build="allAtOnce"/>
      <p:bldP spid="23" grpId="0" build="allAtOnce" animBg="1"/>
      <p:bldP spid="24" grpId="0" build="allAtOnce" animBg="1"/>
      <p:bldP spid="25" grpId="0" build="allAtOnce" animBg="1"/>
      <p:bldP spid="26" grpId="0" build="allAtOnce"/>
      <p:bldP spid="27" grpId="0" build="allAtOnce" animBg="1"/>
      <p:bldP spid="28" grpId="0" build="allAtOnce" animBg="1"/>
      <p:bldP spid="29" grpId="0" build="allAtOnce" animBg="1"/>
      <p:bldP spid="30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571472" y="714356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graphicFrame>
        <p:nvGraphicFramePr>
          <p:cNvPr id="11" name="8 Gráfico"/>
          <p:cNvGraphicFramePr/>
          <p:nvPr/>
        </p:nvGraphicFramePr>
        <p:xfrm>
          <a:off x="1000100" y="1214422"/>
          <a:ext cx="714380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7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4581524" y="1438260"/>
            <a:ext cx="2571768" cy="1347798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4724400" y="1652574"/>
            <a:ext cx="250033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5">
                    <a:lumMod val="75000"/>
                  </a:schemeClr>
                </a:solidFill>
              </a:rPr>
              <a:t>Fidelidad: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Combustibles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429472509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 redondeado"/>
          <p:cNvSpPr/>
          <p:nvPr/>
        </p:nvSpPr>
        <p:spPr>
          <a:xfrm>
            <a:off x="571472" y="714356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78984" y="2034049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Mujeres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4282" y="2500306"/>
            <a:ext cx="3214710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kern="800" spc="-100" dirty="0" smtClean="0">
                <a:solidFill>
                  <a:schemeClr val="tx1"/>
                </a:solidFill>
              </a:rPr>
              <a:t>% de Cuentas con Consumo</a:t>
            </a:r>
            <a:endParaRPr lang="es-AR" sz="2000" kern="800" spc="-100" dirty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78984" y="2485574"/>
            <a:ext cx="1486324" cy="400110"/>
          </a:xfrm>
          <a:prstGeom prst="rect">
            <a:avLst/>
          </a:prstGeom>
          <a:solidFill>
            <a:srgbClr val="EDD57B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84,65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729014" y="2485574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- 12 %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157378" y="2485574"/>
            <a:ext cx="1486324" cy="400110"/>
          </a:xfrm>
          <a:prstGeom prst="rect">
            <a:avLst/>
          </a:prstGeom>
          <a:solidFill>
            <a:srgbClr val="EDD57B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74,63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49501" y="2937099"/>
            <a:ext cx="2591193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Consumo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578984" y="2937099"/>
            <a:ext cx="1486324" cy="400110"/>
          </a:xfrm>
          <a:prstGeom prst="rect">
            <a:avLst/>
          </a:prstGeom>
          <a:solidFill>
            <a:srgbClr val="EDD57B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1377,49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729014" y="2937099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- 6 %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157378" y="2937099"/>
            <a:ext cx="1486324" cy="400110"/>
          </a:xfrm>
          <a:prstGeom prst="rect">
            <a:avLst/>
          </a:prstGeom>
          <a:solidFill>
            <a:srgbClr val="EDD57B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1.745,91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578984" y="3388625"/>
            <a:ext cx="1486324" cy="400110"/>
          </a:xfrm>
          <a:prstGeom prst="rect">
            <a:avLst/>
          </a:prstGeom>
          <a:solidFill>
            <a:srgbClr val="EDD57B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10,89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729014" y="3388625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- 17%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157378" y="3388625"/>
            <a:ext cx="1486324" cy="400110"/>
          </a:xfrm>
          <a:prstGeom prst="rect">
            <a:avLst/>
          </a:prstGeom>
          <a:solidFill>
            <a:srgbClr val="EDD57B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9,01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14283" y="3358795"/>
            <a:ext cx="3226412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Cantidad  De Cupones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578984" y="3840149"/>
            <a:ext cx="1486324" cy="400110"/>
          </a:xfrm>
          <a:prstGeom prst="rect">
            <a:avLst/>
          </a:prstGeom>
          <a:solidFill>
            <a:srgbClr val="EDD57B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5,19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729014" y="3840149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-16 %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157378" y="3840149"/>
            <a:ext cx="1486324" cy="400110"/>
          </a:xfrm>
          <a:prstGeom prst="rect">
            <a:avLst/>
          </a:prstGeom>
          <a:solidFill>
            <a:srgbClr val="EDD57B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4,35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28597" y="3810319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% de meses utilizados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578984" y="4291675"/>
            <a:ext cx="1486324" cy="400110"/>
          </a:xfrm>
          <a:prstGeom prst="rect">
            <a:avLst/>
          </a:prstGeom>
          <a:solidFill>
            <a:srgbClr val="EDD57B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29,66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729014" y="4291675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101 %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157378" y="4291675"/>
            <a:ext cx="1486324" cy="400110"/>
          </a:xfrm>
          <a:prstGeom prst="rect">
            <a:avLst/>
          </a:prstGeom>
          <a:solidFill>
            <a:srgbClr val="EDD57B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59,62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28596" y="4261845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Incidencia del adicional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578984" y="4743199"/>
            <a:ext cx="1486324" cy="400110"/>
          </a:xfrm>
          <a:prstGeom prst="rect">
            <a:avLst/>
          </a:prstGeom>
          <a:solidFill>
            <a:srgbClr val="EDD57B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$ 161,41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6729014" y="4743199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14 %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157378" y="4743199"/>
            <a:ext cx="1486324" cy="400110"/>
          </a:xfrm>
          <a:prstGeom prst="rect">
            <a:avLst/>
          </a:prstGeom>
          <a:solidFill>
            <a:srgbClr val="EDD57B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$ 184,24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57159" y="4713369"/>
            <a:ext cx="3083536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Valor del cupón promedio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857224" y="1428736"/>
            <a:ext cx="7365837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INDUMENTARIA</a:t>
            </a:r>
            <a:endParaRPr lang="es-AR" sz="2400" b="1" dirty="0">
              <a:solidFill>
                <a:schemeClr val="bg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143504" y="2028555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Hombres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pic>
        <p:nvPicPr>
          <p:cNvPr id="36" name="35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19495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allAtOnce" animBg="1"/>
      <p:bldP spid="10" grpId="0" build="allAtOnce" animBg="1"/>
      <p:bldP spid="11" grpId="0" build="allAtOnce" animBg="1"/>
      <p:bldP spid="12" grpId="0" build="allAtOnce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/>
      <p:bldP spid="20" grpId="0" build="allAtOnce" animBg="1"/>
      <p:bldP spid="21" grpId="0" build="allAtOnce" animBg="1"/>
      <p:bldP spid="22" grpId="0" build="allAtOnce" animBg="1"/>
      <p:bldP spid="23" grpId="0" build="allAtOnce"/>
      <p:bldP spid="24" grpId="0" build="allAtOnce" animBg="1"/>
      <p:bldP spid="25" grpId="0" build="allAtOnce" animBg="1"/>
      <p:bldP spid="26" grpId="0" build="allAtOnce" animBg="1"/>
      <p:bldP spid="27" grpId="0" build="allAtOnce"/>
      <p:bldP spid="28" grpId="0" build="allAtOnce" animBg="1"/>
      <p:bldP spid="29" grpId="0" build="allAtOnce" animBg="1"/>
      <p:bldP spid="30" grpId="0" build="allAtOnce" animBg="1"/>
      <p:bldP spid="31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 redondeado"/>
          <p:cNvSpPr/>
          <p:nvPr/>
        </p:nvSpPr>
        <p:spPr>
          <a:xfrm>
            <a:off x="571472" y="714356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graphicFrame>
        <p:nvGraphicFramePr>
          <p:cNvPr id="9" name="6 Gráfico"/>
          <p:cNvGraphicFramePr/>
          <p:nvPr/>
        </p:nvGraphicFramePr>
        <p:xfrm>
          <a:off x="928662" y="1071546"/>
          <a:ext cx="728667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Rectángulo"/>
          <p:cNvSpPr/>
          <p:nvPr/>
        </p:nvSpPr>
        <p:spPr>
          <a:xfrm>
            <a:off x="4581524" y="1438260"/>
            <a:ext cx="2571768" cy="1347798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4724400" y="1652574"/>
            <a:ext cx="250033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4">
                    <a:lumMod val="75000"/>
                  </a:schemeClr>
                </a:solidFill>
              </a:rPr>
              <a:t>Fidelidad: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Indumentaria</a:t>
            </a:r>
            <a:endParaRPr lang="es-ES" sz="2800" dirty="0"/>
          </a:p>
        </p:txBody>
      </p:sp>
      <p:pic>
        <p:nvPicPr>
          <p:cNvPr id="10" name="9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214290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745311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 redondeado"/>
          <p:cNvSpPr/>
          <p:nvPr/>
        </p:nvSpPr>
        <p:spPr>
          <a:xfrm>
            <a:off x="571472" y="785794"/>
            <a:ext cx="7929618" cy="5715040"/>
          </a:xfrm>
          <a:prstGeom prst="round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00430" y="2577238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Mujeres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4282" y="3043495"/>
            <a:ext cx="3214710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kern="800" spc="-100" dirty="0" smtClean="0">
                <a:solidFill>
                  <a:schemeClr val="tx1"/>
                </a:solidFill>
              </a:rPr>
              <a:t>% de Cuentas con Consumo</a:t>
            </a:r>
            <a:endParaRPr lang="es-AR" sz="2000" kern="800" spc="-100" dirty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00430" y="3028890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52,58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650460" y="3028763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16 %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078824" y="3028763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61,15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49501" y="3480288"/>
            <a:ext cx="2591193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Consumo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500430" y="3480288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1.377,49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650460" y="3480288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27 %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078824" y="3480288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1.745,91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500430" y="3931814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2,45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650460" y="3931814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22 %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078824" y="3931814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2,99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14283" y="3901984"/>
            <a:ext cx="3226412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Cantidad  De Cupones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500430" y="4386212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2,17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650460" y="4383338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17 %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078824" y="4383338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2,54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28597" y="4353508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% de meses utilizados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500430" y="4834864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40,61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650460" y="4834864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- 16 %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078824" y="4834864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34,25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28596" y="4805034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Incidencia del adicional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500430" y="5286388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$ 561,92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6650460" y="5286388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078824" y="5286388"/>
            <a:ext cx="1486324" cy="400110"/>
          </a:xfrm>
          <a:prstGeom prst="rect">
            <a:avLst/>
          </a:prstGeom>
          <a:solidFill>
            <a:srgbClr val="EDD57B">
              <a:alpha val="7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$ 583,91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57159" y="5256558"/>
            <a:ext cx="3083536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Valor del cupón promedio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857224" y="1714488"/>
            <a:ext cx="7365837" cy="46166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ELECTRODOMÉSTICOS</a:t>
            </a:r>
            <a:endParaRPr lang="es-AR" sz="2400" b="1" dirty="0">
              <a:solidFill>
                <a:schemeClr val="bg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064950" y="2571744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Hombres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pic>
        <p:nvPicPr>
          <p:cNvPr id="36" name="35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214290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0163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allAtOnce" animBg="1"/>
      <p:bldP spid="10" grpId="0" build="allAtOnce" animBg="1"/>
      <p:bldP spid="11" grpId="0" build="allAtOnce" animBg="1"/>
      <p:bldP spid="12" grpId="0" build="allAtOnce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/>
      <p:bldP spid="20" grpId="0" build="allAtOnce" animBg="1"/>
      <p:bldP spid="21" grpId="0" build="allAtOnce" animBg="1"/>
      <p:bldP spid="22" grpId="0" build="allAtOnce" animBg="1"/>
      <p:bldP spid="23" grpId="0" build="allAtOnce"/>
      <p:bldP spid="24" grpId="0" build="allAtOnce" animBg="1"/>
      <p:bldP spid="25" grpId="0" build="allAtOnce" animBg="1"/>
      <p:bldP spid="26" grpId="0" build="allAtOnce" animBg="1"/>
      <p:bldP spid="27" grpId="0" build="allAtOnce"/>
      <p:bldP spid="28" grpId="0" build="allAtOnce" animBg="1"/>
      <p:bldP spid="29" grpId="0" build="allAtOnce" animBg="1"/>
      <p:bldP spid="30" grpId="0" build="allAtOnce" animBg="1"/>
      <p:bldP spid="3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131 Grupo"/>
          <p:cNvGrpSpPr/>
          <p:nvPr/>
        </p:nvGrpSpPr>
        <p:grpSpPr>
          <a:xfrm>
            <a:off x="611560" y="530030"/>
            <a:ext cx="7746654" cy="848163"/>
            <a:chOff x="610599" y="1101534"/>
            <a:chExt cx="7819053" cy="848163"/>
          </a:xfrm>
        </p:grpSpPr>
        <p:sp>
          <p:nvSpPr>
            <p:cNvPr id="30" name="29 CuadroTexto"/>
            <p:cNvSpPr txBox="1"/>
            <p:nvPr/>
          </p:nvSpPr>
          <p:spPr>
            <a:xfrm>
              <a:off x="610599" y="1101534"/>
              <a:ext cx="1327106" cy="646331"/>
            </a:xfrm>
            <a:prstGeom prst="rect">
              <a:avLst/>
            </a:prstGeom>
            <a:solidFill>
              <a:schemeClr val="accent1">
                <a:lumMod val="75000"/>
                <a:alpha val="62000"/>
              </a:schemeClr>
            </a:solidFill>
            <a:scene3d>
              <a:camera prst="orthographicFront">
                <a:rot lat="0" lon="0" rev="0"/>
              </a:camera>
              <a:lightRig rig="threePt" dir="t">
                <a:rot lat="0" lon="0" rev="0"/>
              </a:lightRig>
            </a:scene3d>
            <a:sp3d>
              <a:bevelT w="0" h="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b="1" dirty="0" smtClean="0">
                  <a:solidFill>
                    <a:schemeClr val="bg1"/>
                  </a:solidFill>
                </a:rPr>
                <a:t>Cantidad</a:t>
              </a:r>
            </a:p>
            <a:p>
              <a:pPr algn="ctr"/>
              <a:r>
                <a:rPr lang="es-ES_tradnl" b="1" dirty="0" smtClean="0">
                  <a:solidFill>
                    <a:schemeClr val="bg1"/>
                  </a:solidFill>
                </a:rPr>
                <a:t>De Cuentas</a:t>
              </a:r>
              <a:endParaRPr lang="es-AR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2011249" y="1101534"/>
              <a:ext cx="1223357" cy="615553"/>
            </a:xfrm>
            <a:prstGeom prst="rect">
              <a:avLst/>
            </a:prstGeom>
            <a:solidFill>
              <a:schemeClr val="accent1">
                <a:lumMod val="75000"/>
                <a:alpha val="62000"/>
              </a:schemeClr>
            </a:solidFill>
            <a:scene3d>
              <a:camera prst="orthographicFront">
                <a:rot lat="0" lon="0" rev="0"/>
              </a:camera>
              <a:lightRig rig="threePt" dir="t">
                <a:rot lat="0" lon="0" rev="0"/>
              </a:lightRig>
            </a:scene3d>
            <a:sp3d>
              <a:bevelT w="0" h="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b="1" dirty="0" smtClean="0">
                  <a:solidFill>
                    <a:schemeClr val="bg1"/>
                  </a:solidFill>
                </a:rPr>
                <a:t>Riesgo</a:t>
              </a:r>
            </a:p>
            <a:p>
              <a:pPr algn="ctr"/>
              <a:endParaRPr lang="es-AR" sz="16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3310895" y="1101534"/>
              <a:ext cx="1223357" cy="646331"/>
            </a:xfrm>
            <a:prstGeom prst="rect">
              <a:avLst/>
            </a:prstGeom>
            <a:solidFill>
              <a:schemeClr val="accent1">
                <a:lumMod val="75000"/>
                <a:alpha val="62000"/>
              </a:schemeClr>
            </a:solidFill>
            <a:scene3d>
              <a:camera prst="orthographicFront">
                <a:rot lat="0" lon="0" rev="0"/>
              </a:camera>
              <a:lightRig rig="threePt" dir="t">
                <a:rot lat="0" lon="0" rev="0"/>
              </a:lightRig>
            </a:scene3d>
            <a:sp3d>
              <a:bevelT w="0" h="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b="1" dirty="0" smtClean="0">
                  <a:solidFill>
                    <a:schemeClr val="bg1"/>
                  </a:solidFill>
                </a:rPr>
                <a:t>Límite</a:t>
              </a:r>
            </a:p>
            <a:p>
              <a:pPr algn="ctr"/>
              <a:r>
                <a:rPr lang="es-ES_tradnl" b="1" dirty="0" smtClean="0">
                  <a:solidFill>
                    <a:schemeClr val="bg1"/>
                  </a:solidFill>
                </a:rPr>
                <a:t>Actual</a:t>
              </a:r>
              <a:endParaRPr lang="es-AR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4609748" y="1101534"/>
              <a:ext cx="1223357" cy="646331"/>
            </a:xfrm>
            <a:prstGeom prst="rect">
              <a:avLst/>
            </a:prstGeom>
            <a:solidFill>
              <a:schemeClr val="accent1">
                <a:lumMod val="75000"/>
                <a:alpha val="62000"/>
              </a:schemeClr>
            </a:solidFill>
            <a:scene3d>
              <a:camera prst="orthographicFront">
                <a:rot lat="0" lon="0" rev="0"/>
              </a:camera>
              <a:lightRig rig="threePt" dir="t">
                <a:rot lat="0" lon="0" rev="0"/>
              </a:lightRig>
            </a:scene3d>
            <a:sp3d>
              <a:bevelT w="0" h="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b="1" dirty="0" smtClean="0">
                  <a:solidFill>
                    <a:schemeClr val="bg1"/>
                  </a:solidFill>
                </a:rPr>
                <a:t>Exposición </a:t>
              </a:r>
            </a:p>
            <a:p>
              <a:pPr algn="ctr"/>
              <a:r>
                <a:rPr lang="es-ES_tradnl" b="1" dirty="0" smtClean="0">
                  <a:solidFill>
                    <a:schemeClr val="bg1"/>
                  </a:solidFill>
                </a:rPr>
                <a:t>Actual</a:t>
              </a:r>
              <a:endParaRPr lang="es-AR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5906649" y="1118700"/>
              <a:ext cx="1223357" cy="830997"/>
            </a:xfrm>
            <a:prstGeom prst="rect">
              <a:avLst/>
            </a:prstGeom>
            <a:solidFill>
              <a:schemeClr val="accent1">
                <a:lumMod val="75000"/>
                <a:alpha val="62000"/>
              </a:schemeClr>
            </a:solidFill>
            <a:scene3d>
              <a:camera prst="orthographicFront">
                <a:rot lat="0" lon="0" rev="0"/>
              </a:camera>
              <a:lightRig rig="threePt" dir="t">
                <a:rot lat="0" lon="0" rev="0"/>
              </a:lightRig>
            </a:scene3d>
            <a:sp3d>
              <a:bevelT w="0" h="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sz="1600" b="1" dirty="0" smtClean="0">
                  <a:solidFill>
                    <a:schemeClr val="bg1"/>
                  </a:solidFill>
                </a:rPr>
                <a:t>Límite </a:t>
              </a:r>
            </a:p>
            <a:p>
              <a:pPr algn="ctr"/>
              <a:r>
                <a:rPr lang="es-ES_tradnl" sz="1600" b="1" dirty="0" smtClean="0">
                  <a:solidFill>
                    <a:schemeClr val="bg1"/>
                  </a:solidFill>
                </a:rPr>
                <a:t>Ajustado</a:t>
              </a:r>
            </a:p>
            <a:p>
              <a:pPr algn="ctr"/>
              <a:r>
                <a:rPr lang="es-ES_tradnl" sz="1600" b="1" dirty="0" smtClean="0">
                  <a:solidFill>
                    <a:schemeClr val="bg1"/>
                  </a:solidFill>
                </a:rPr>
                <a:t>Por Score</a:t>
              </a:r>
              <a:endParaRPr lang="es-AR" sz="16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7206295" y="1118700"/>
              <a:ext cx="1223357" cy="830997"/>
            </a:xfrm>
            <a:prstGeom prst="rect">
              <a:avLst/>
            </a:prstGeom>
            <a:solidFill>
              <a:schemeClr val="accent1">
                <a:lumMod val="75000"/>
                <a:alpha val="62000"/>
              </a:schemeClr>
            </a:solidFill>
            <a:scene3d>
              <a:camera prst="orthographicFront">
                <a:rot lat="0" lon="0" rev="0"/>
              </a:camera>
              <a:lightRig rig="threePt" dir="t">
                <a:rot lat="0" lon="0" rev="0"/>
              </a:lightRig>
            </a:scene3d>
            <a:sp3d>
              <a:bevelT w="0" h="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_tradnl" sz="1600" b="1" dirty="0" smtClean="0">
                  <a:solidFill>
                    <a:schemeClr val="bg1"/>
                  </a:solidFill>
                </a:rPr>
                <a:t>Oposición Ajustada x Score</a:t>
              </a:r>
              <a:endParaRPr lang="es-AR" sz="16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6" name="5 CuadroTexto"/>
          <p:cNvSpPr txBox="1"/>
          <p:nvPr/>
        </p:nvSpPr>
        <p:spPr>
          <a:xfrm>
            <a:off x="714348" y="1357298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4348" y="1777935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14348" y="220241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4348" y="263104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71" name="170 CuadroTexto"/>
          <p:cNvSpPr txBox="1"/>
          <p:nvPr/>
        </p:nvSpPr>
        <p:spPr>
          <a:xfrm>
            <a:off x="714348" y="307181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714348" y="3492447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73" name="172 CuadroTexto"/>
          <p:cNvSpPr txBox="1"/>
          <p:nvPr/>
        </p:nvSpPr>
        <p:spPr>
          <a:xfrm>
            <a:off x="714348" y="3916924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74" name="173 CuadroTexto"/>
          <p:cNvSpPr txBox="1"/>
          <p:nvPr/>
        </p:nvSpPr>
        <p:spPr>
          <a:xfrm>
            <a:off x="714348" y="434555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75" name="174 CuadroTexto"/>
          <p:cNvSpPr txBox="1"/>
          <p:nvPr/>
        </p:nvSpPr>
        <p:spPr>
          <a:xfrm>
            <a:off x="714348" y="478632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76" name="175 CuadroTexto"/>
          <p:cNvSpPr txBox="1"/>
          <p:nvPr/>
        </p:nvSpPr>
        <p:spPr>
          <a:xfrm>
            <a:off x="714348" y="5206959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77" name="176 CuadroTexto"/>
          <p:cNvSpPr txBox="1"/>
          <p:nvPr/>
        </p:nvSpPr>
        <p:spPr>
          <a:xfrm>
            <a:off x="714348" y="5631436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100.000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2000232" y="1357298"/>
            <a:ext cx="1209889" cy="369332"/>
          </a:xfrm>
          <a:prstGeom prst="rect">
            <a:avLst/>
          </a:prstGeom>
          <a:solidFill>
            <a:schemeClr val="accent3">
              <a:lumMod val="50000"/>
              <a:alpha val="56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1,50%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80" name="179 CuadroTexto"/>
          <p:cNvSpPr txBox="1"/>
          <p:nvPr/>
        </p:nvSpPr>
        <p:spPr>
          <a:xfrm>
            <a:off x="2000232" y="1777935"/>
            <a:ext cx="1209889" cy="369332"/>
          </a:xfrm>
          <a:prstGeom prst="rect">
            <a:avLst/>
          </a:prstGeom>
          <a:solidFill>
            <a:srgbClr val="00B050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2,50%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81" name="180 CuadroTexto"/>
          <p:cNvSpPr txBox="1"/>
          <p:nvPr/>
        </p:nvSpPr>
        <p:spPr>
          <a:xfrm>
            <a:off x="2000232" y="2202412"/>
            <a:ext cx="1209889" cy="369332"/>
          </a:xfrm>
          <a:prstGeom prst="rect">
            <a:avLst/>
          </a:prstGeom>
          <a:solidFill>
            <a:srgbClr val="92D050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4,20%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82" name="181 CuadroTexto"/>
          <p:cNvSpPr txBox="1"/>
          <p:nvPr/>
        </p:nvSpPr>
        <p:spPr>
          <a:xfrm>
            <a:off x="2000232" y="2631040"/>
            <a:ext cx="1209889" cy="369332"/>
          </a:xfrm>
          <a:prstGeom prst="rect">
            <a:avLst/>
          </a:prstGeom>
          <a:solidFill>
            <a:schemeClr val="accent3">
              <a:lumMod val="40000"/>
              <a:lumOff val="60000"/>
              <a:alpha val="56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5,70%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83" name="182 CuadroTexto"/>
          <p:cNvSpPr txBox="1"/>
          <p:nvPr/>
        </p:nvSpPr>
        <p:spPr>
          <a:xfrm>
            <a:off x="2000232" y="3071810"/>
            <a:ext cx="1209889" cy="369332"/>
          </a:xfrm>
          <a:prstGeom prst="rect">
            <a:avLst/>
          </a:prstGeom>
          <a:solidFill>
            <a:srgbClr val="FFFF99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6,80%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84" name="183 CuadroTexto"/>
          <p:cNvSpPr txBox="1"/>
          <p:nvPr/>
        </p:nvSpPr>
        <p:spPr>
          <a:xfrm>
            <a:off x="2000232" y="3492447"/>
            <a:ext cx="1209889" cy="369332"/>
          </a:xfrm>
          <a:prstGeom prst="rect">
            <a:avLst/>
          </a:prstGeom>
          <a:solidFill>
            <a:srgbClr val="FFFF00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9,40%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85" name="184 CuadroTexto"/>
          <p:cNvSpPr txBox="1"/>
          <p:nvPr/>
        </p:nvSpPr>
        <p:spPr>
          <a:xfrm>
            <a:off x="2000232" y="3916924"/>
            <a:ext cx="1209889" cy="369332"/>
          </a:xfrm>
          <a:prstGeom prst="rect">
            <a:avLst/>
          </a:prstGeom>
          <a:solidFill>
            <a:srgbClr val="FFC000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12,50%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86" name="185 CuadroTexto"/>
          <p:cNvSpPr txBox="1"/>
          <p:nvPr/>
        </p:nvSpPr>
        <p:spPr>
          <a:xfrm>
            <a:off x="2000232" y="4345552"/>
            <a:ext cx="1209889" cy="369332"/>
          </a:xfrm>
          <a:prstGeom prst="rect">
            <a:avLst/>
          </a:prstGeom>
          <a:solidFill>
            <a:schemeClr val="accent6">
              <a:lumMod val="75000"/>
              <a:alpha val="56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17,30%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87" name="186 CuadroTexto"/>
          <p:cNvSpPr txBox="1"/>
          <p:nvPr/>
        </p:nvSpPr>
        <p:spPr>
          <a:xfrm>
            <a:off x="2000232" y="4786322"/>
            <a:ext cx="1209889" cy="369332"/>
          </a:xfrm>
          <a:prstGeom prst="rect">
            <a:avLst/>
          </a:prstGeom>
          <a:solidFill>
            <a:srgbClr val="FF0000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21,40%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88" name="187 CuadroTexto"/>
          <p:cNvSpPr txBox="1"/>
          <p:nvPr/>
        </p:nvSpPr>
        <p:spPr>
          <a:xfrm>
            <a:off x="2000232" y="5206959"/>
            <a:ext cx="1209889" cy="369332"/>
          </a:xfrm>
          <a:prstGeom prst="rect">
            <a:avLst/>
          </a:prstGeom>
          <a:solidFill>
            <a:srgbClr val="C00000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32,00%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89" name="188 CuadroTexto"/>
          <p:cNvSpPr txBox="1"/>
          <p:nvPr/>
        </p:nvSpPr>
        <p:spPr>
          <a:xfrm>
            <a:off x="2000232" y="5631436"/>
            <a:ext cx="1209889" cy="369332"/>
          </a:xfrm>
          <a:prstGeom prst="rect">
            <a:avLst/>
          </a:prstGeom>
          <a:solidFill>
            <a:schemeClr val="accent5">
              <a:alpha val="56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11,30%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191" name="190 CuadroTexto"/>
          <p:cNvSpPr txBox="1"/>
          <p:nvPr/>
        </p:nvSpPr>
        <p:spPr>
          <a:xfrm>
            <a:off x="3286116" y="1357298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92" name="191 CuadroTexto"/>
          <p:cNvSpPr txBox="1"/>
          <p:nvPr/>
        </p:nvSpPr>
        <p:spPr>
          <a:xfrm>
            <a:off x="3286116" y="1777935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93" name="192 CuadroTexto"/>
          <p:cNvSpPr txBox="1"/>
          <p:nvPr/>
        </p:nvSpPr>
        <p:spPr>
          <a:xfrm>
            <a:off x="3286116" y="220241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94" name="193 CuadroTexto"/>
          <p:cNvSpPr txBox="1"/>
          <p:nvPr/>
        </p:nvSpPr>
        <p:spPr>
          <a:xfrm>
            <a:off x="3286116" y="263104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95" name="194 CuadroTexto"/>
          <p:cNvSpPr txBox="1"/>
          <p:nvPr/>
        </p:nvSpPr>
        <p:spPr>
          <a:xfrm>
            <a:off x="3286116" y="307181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96" name="195 CuadroTexto"/>
          <p:cNvSpPr txBox="1"/>
          <p:nvPr/>
        </p:nvSpPr>
        <p:spPr>
          <a:xfrm>
            <a:off x="3286116" y="3492447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97" name="196 CuadroTexto"/>
          <p:cNvSpPr txBox="1"/>
          <p:nvPr/>
        </p:nvSpPr>
        <p:spPr>
          <a:xfrm>
            <a:off x="3286116" y="3916924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98" name="197 CuadroTexto"/>
          <p:cNvSpPr txBox="1"/>
          <p:nvPr/>
        </p:nvSpPr>
        <p:spPr>
          <a:xfrm>
            <a:off x="3286116" y="434555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199" name="198 CuadroTexto"/>
          <p:cNvSpPr txBox="1"/>
          <p:nvPr/>
        </p:nvSpPr>
        <p:spPr>
          <a:xfrm>
            <a:off x="3286116" y="478632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200" name="199 CuadroTexto"/>
          <p:cNvSpPr txBox="1"/>
          <p:nvPr/>
        </p:nvSpPr>
        <p:spPr>
          <a:xfrm>
            <a:off x="3286116" y="5206959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201" name="200 CuadroTexto"/>
          <p:cNvSpPr txBox="1"/>
          <p:nvPr/>
        </p:nvSpPr>
        <p:spPr>
          <a:xfrm>
            <a:off x="3286116" y="5631436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203" name="202 CuadroTexto"/>
          <p:cNvSpPr txBox="1"/>
          <p:nvPr/>
        </p:nvSpPr>
        <p:spPr>
          <a:xfrm>
            <a:off x="4572000" y="1357298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rgbClr val="FF0000"/>
                </a:solidFill>
              </a:rPr>
              <a:t>$ 300.000</a:t>
            </a:r>
            <a:endParaRPr lang="es-AR" b="1" dirty="0" smtClean="0">
              <a:solidFill>
                <a:srgbClr val="FF0000"/>
              </a:solidFill>
            </a:endParaRPr>
          </a:p>
        </p:txBody>
      </p:sp>
      <p:sp>
        <p:nvSpPr>
          <p:cNvPr id="204" name="203 CuadroTexto"/>
          <p:cNvSpPr txBox="1"/>
          <p:nvPr/>
        </p:nvSpPr>
        <p:spPr>
          <a:xfrm>
            <a:off x="4572000" y="1777935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rgbClr val="FF0000"/>
                </a:solidFill>
              </a:rPr>
              <a:t>$ 500.000</a:t>
            </a:r>
            <a:endParaRPr lang="es-AR" b="1" dirty="0" smtClean="0">
              <a:solidFill>
                <a:srgbClr val="FF0000"/>
              </a:solidFill>
            </a:endParaRPr>
          </a:p>
        </p:txBody>
      </p:sp>
      <p:sp>
        <p:nvSpPr>
          <p:cNvPr id="205" name="204 CuadroTexto"/>
          <p:cNvSpPr txBox="1"/>
          <p:nvPr/>
        </p:nvSpPr>
        <p:spPr>
          <a:xfrm>
            <a:off x="4572000" y="220241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rgbClr val="FF0000"/>
                </a:solidFill>
              </a:rPr>
              <a:t>$ 840.000</a:t>
            </a:r>
            <a:endParaRPr lang="es-AR" b="1" dirty="0" smtClean="0">
              <a:solidFill>
                <a:srgbClr val="FF0000"/>
              </a:solidFill>
            </a:endParaRPr>
          </a:p>
        </p:txBody>
      </p:sp>
      <p:sp>
        <p:nvSpPr>
          <p:cNvPr id="206" name="205 CuadroTexto"/>
          <p:cNvSpPr txBox="1"/>
          <p:nvPr/>
        </p:nvSpPr>
        <p:spPr>
          <a:xfrm>
            <a:off x="4572000" y="263104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$ 1.140.000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07" name="206 CuadroTexto"/>
          <p:cNvSpPr txBox="1"/>
          <p:nvPr/>
        </p:nvSpPr>
        <p:spPr>
          <a:xfrm>
            <a:off x="4572000" y="307181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$ 1.360.000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08" name="207 CuadroTexto"/>
          <p:cNvSpPr txBox="1"/>
          <p:nvPr/>
        </p:nvSpPr>
        <p:spPr>
          <a:xfrm>
            <a:off x="4572000" y="3492447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$ 1.880.000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09" name="208 CuadroTexto"/>
          <p:cNvSpPr txBox="1"/>
          <p:nvPr/>
        </p:nvSpPr>
        <p:spPr>
          <a:xfrm>
            <a:off x="4572000" y="3916924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$ 2.500.000</a:t>
            </a:r>
            <a:endParaRPr lang="es-AR" b="1" dirty="0" smtClean="0">
              <a:solidFill>
                <a:srgbClr val="FF0000"/>
              </a:solidFill>
            </a:endParaRPr>
          </a:p>
        </p:txBody>
      </p:sp>
      <p:sp>
        <p:nvSpPr>
          <p:cNvPr id="210" name="209 CuadroTexto"/>
          <p:cNvSpPr txBox="1"/>
          <p:nvPr/>
        </p:nvSpPr>
        <p:spPr>
          <a:xfrm>
            <a:off x="4572000" y="434555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$ 3.460.000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11" name="210 CuadroTexto"/>
          <p:cNvSpPr txBox="1"/>
          <p:nvPr/>
        </p:nvSpPr>
        <p:spPr>
          <a:xfrm>
            <a:off x="4572000" y="478632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$ 4.280.000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12" name="211 CuadroTexto"/>
          <p:cNvSpPr txBox="1"/>
          <p:nvPr/>
        </p:nvSpPr>
        <p:spPr>
          <a:xfrm>
            <a:off x="4572000" y="5206959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$ 6.400.000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13" name="212 CuadroTexto"/>
          <p:cNvSpPr txBox="1"/>
          <p:nvPr/>
        </p:nvSpPr>
        <p:spPr>
          <a:xfrm>
            <a:off x="4572000" y="5631436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$22.660.000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15" name="214 CuadroTexto"/>
          <p:cNvSpPr txBox="1"/>
          <p:nvPr/>
        </p:nvSpPr>
        <p:spPr>
          <a:xfrm>
            <a:off x="5862441" y="1357298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$ 4.000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216" name="215 CuadroTexto"/>
          <p:cNvSpPr txBox="1"/>
          <p:nvPr/>
        </p:nvSpPr>
        <p:spPr>
          <a:xfrm>
            <a:off x="5862441" y="1777935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$ 3.500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217" name="216 CuadroTexto"/>
          <p:cNvSpPr txBox="1"/>
          <p:nvPr/>
        </p:nvSpPr>
        <p:spPr>
          <a:xfrm>
            <a:off x="5862441" y="220241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$ 3.000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218" name="217 CuadroTexto"/>
          <p:cNvSpPr txBox="1"/>
          <p:nvPr/>
        </p:nvSpPr>
        <p:spPr>
          <a:xfrm>
            <a:off x="5862441" y="263104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$ 2.500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219" name="218 CuadroTexto"/>
          <p:cNvSpPr txBox="1"/>
          <p:nvPr/>
        </p:nvSpPr>
        <p:spPr>
          <a:xfrm>
            <a:off x="5862441" y="307181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220" name="219 CuadroTexto"/>
          <p:cNvSpPr txBox="1"/>
          <p:nvPr/>
        </p:nvSpPr>
        <p:spPr>
          <a:xfrm>
            <a:off x="5862441" y="3492447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$ 2.000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221" name="220 CuadroTexto"/>
          <p:cNvSpPr txBox="1"/>
          <p:nvPr/>
        </p:nvSpPr>
        <p:spPr>
          <a:xfrm>
            <a:off x="5862441" y="3916924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$ 1.500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222" name="221 CuadroTexto"/>
          <p:cNvSpPr txBox="1"/>
          <p:nvPr/>
        </p:nvSpPr>
        <p:spPr>
          <a:xfrm>
            <a:off x="5862441" y="434555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$ 1.000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223" name="222 CuadroTexto"/>
          <p:cNvSpPr txBox="1"/>
          <p:nvPr/>
        </p:nvSpPr>
        <p:spPr>
          <a:xfrm>
            <a:off x="5862441" y="478632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$ 1.000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224" name="223 CuadroTexto"/>
          <p:cNvSpPr txBox="1"/>
          <p:nvPr/>
        </p:nvSpPr>
        <p:spPr>
          <a:xfrm>
            <a:off x="5862441" y="5206959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$ 1.000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225" name="224 CuadroTexto"/>
          <p:cNvSpPr txBox="1"/>
          <p:nvPr/>
        </p:nvSpPr>
        <p:spPr>
          <a:xfrm>
            <a:off x="5862441" y="5631436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endParaRPr lang="es-AR" b="1" u="sng" dirty="0" smtClean="0">
              <a:solidFill>
                <a:schemeClr val="tx1"/>
              </a:solidFill>
            </a:endParaRPr>
          </a:p>
        </p:txBody>
      </p:sp>
      <p:sp>
        <p:nvSpPr>
          <p:cNvPr id="227" name="226 CuadroTexto"/>
          <p:cNvSpPr txBox="1"/>
          <p:nvPr/>
        </p:nvSpPr>
        <p:spPr>
          <a:xfrm>
            <a:off x="7148325" y="1357298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$ 600.000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28" name="227 CuadroTexto"/>
          <p:cNvSpPr txBox="1"/>
          <p:nvPr/>
        </p:nvSpPr>
        <p:spPr>
          <a:xfrm>
            <a:off x="7148325" y="1777935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$ 875.000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29" name="228 CuadroTexto"/>
          <p:cNvSpPr txBox="1"/>
          <p:nvPr/>
        </p:nvSpPr>
        <p:spPr>
          <a:xfrm>
            <a:off x="7148325" y="220241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$ 1.260.000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30" name="229 CuadroTexto"/>
          <p:cNvSpPr txBox="1"/>
          <p:nvPr/>
        </p:nvSpPr>
        <p:spPr>
          <a:xfrm>
            <a:off x="7148325" y="263104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$ 1.425.000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31" name="230 CuadroTexto"/>
          <p:cNvSpPr txBox="1"/>
          <p:nvPr/>
        </p:nvSpPr>
        <p:spPr>
          <a:xfrm>
            <a:off x="7148325" y="3071810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$ 1360.000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32" name="231 CuadroTexto"/>
          <p:cNvSpPr txBox="1"/>
          <p:nvPr/>
        </p:nvSpPr>
        <p:spPr>
          <a:xfrm>
            <a:off x="7148325" y="3492447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$ 1.880.000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33" name="232 CuadroTexto"/>
          <p:cNvSpPr txBox="1"/>
          <p:nvPr/>
        </p:nvSpPr>
        <p:spPr>
          <a:xfrm>
            <a:off x="7148325" y="3916924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$ 1.875.000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34" name="233 CuadroTexto"/>
          <p:cNvSpPr txBox="1"/>
          <p:nvPr/>
        </p:nvSpPr>
        <p:spPr>
          <a:xfrm>
            <a:off x="7148325" y="434555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$ 1.730.000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35" name="234 CuadroTexto"/>
          <p:cNvSpPr txBox="1"/>
          <p:nvPr/>
        </p:nvSpPr>
        <p:spPr>
          <a:xfrm>
            <a:off x="7148325" y="4786322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$2.140.000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36" name="235 CuadroTexto"/>
          <p:cNvSpPr txBox="1"/>
          <p:nvPr/>
        </p:nvSpPr>
        <p:spPr>
          <a:xfrm>
            <a:off x="7148325" y="5206959"/>
            <a:ext cx="1209889" cy="369332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spc="-100" dirty="0" smtClean="0">
                <a:solidFill>
                  <a:srgbClr val="FF0000"/>
                </a:solidFill>
              </a:rPr>
              <a:t>$ 3.200.000</a:t>
            </a:r>
            <a:endParaRPr lang="es-AR" b="1" spc="-100" dirty="0" smtClean="0">
              <a:solidFill>
                <a:srgbClr val="FF0000"/>
              </a:solidFill>
            </a:endParaRPr>
          </a:p>
        </p:txBody>
      </p:sp>
      <p:sp>
        <p:nvSpPr>
          <p:cNvPr id="237" name="236 CuadroTexto"/>
          <p:cNvSpPr txBox="1"/>
          <p:nvPr/>
        </p:nvSpPr>
        <p:spPr>
          <a:xfrm>
            <a:off x="7148325" y="5631436"/>
            <a:ext cx="1209889" cy="353943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700" b="1" spc="-100" dirty="0" smtClean="0">
                <a:solidFill>
                  <a:srgbClr val="FF0000"/>
                </a:solidFill>
              </a:rPr>
              <a:t>$</a:t>
            </a:r>
            <a:r>
              <a:rPr lang="es-ES_tradnl" sz="1700" b="1" u="sng" spc="-100" dirty="0" smtClean="0">
                <a:solidFill>
                  <a:srgbClr val="FF0000"/>
                </a:solidFill>
              </a:rPr>
              <a:t> </a:t>
            </a:r>
            <a:r>
              <a:rPr lang="es-ES_tradnl" sz="1700" b="1" spc="-100" dirty="0" smtClean="0">
                <a:solidFill>
                  <a:srgbClr val="FF0000"/>
                </a:solidFill>
              </a:rPr>
              <a:t>16.345.000</a:t>
            </a:r>
            <a:endParaRPr lang="es-AR" sz="1700" b="1" spc="-100" dirty="0" smtClean="0">
              <a:solidFill>
                <a:srgbClr val="FF0000"/>
              </a:solidFill>
            </a:endParaRPr>
          </a:p>
        </p:txBody>
      </p:sp>
      <p:pic>
        <p:nvPicPr>
          <p:cNvPr id="76" name="75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71414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192116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5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 redondeado"/>
          <p:cNvSpPr/>
          <p:nvPr/>
        </p:nvSpPr>
        <p:spPr>
          <a:xfrm>
            <a:off x="571472" y="785794"/>
            <a:ext cx="7929618" cy="5715040"/>
          </a:xfrm>
          <a:prstGeom prst="round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graphicFrame>
        <p:nvGraphicFramePr>
          <p:cNvPr id="6" name="1 Gráfico"/>
          <p:cNvGraphicFramePr/>
          <p:nvPr/>
        </p:nvGraphicFramePr>
        <p:xfrm>
          <a:off x="928662" y="1428736"/>
          <a:ext cx="7215238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Rectángulo"/>
          <p:cNvSpPr/>
          <p:nvPr/>
        </p:nvSpPr>
        <p:spPr>
          <a:xfrm>
            <a:off x="4000496" y="2428868"/>
            <a:ext cx="3143272" cy="1347798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4143372" y="2643182"/>
            <a:ext cx="292895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6">
                    <a:lumMod val="75000"/>
                  </a:schemeClr>
                </a:solidFill>
              </a:rPr>
              <a:t>Fidelidad: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Electrodomésticos</a:t>
            </a:r>
            <a:endParaRPr lang="es-ES" sz="2800" dirty="0"/>
          </a:p>
        </p:txBody>
      </p:sp>
      <p:pic>
        <p:nvPicPr>
          <p:cNvPr id="9" name="8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214290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219284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Rectángulo redondeado"/>
          <p:cNvSpPr/>
          <p:nvPr/>
        </p:nvSpPr>
        <p:spPr>
          <a:xfrm>
            <a:off x="571472" y="785794"/>
            <a:ext cx="7929618" cy="5715040"/>
          </a:xfrm>
          <a:prstGeom prst="round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571868" y="2203518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Mujeres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14282" y="2669775"/>
            <a:ext cx="3214710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kern="800" spc="-100" dirty="0" smtClean="0">
                <a:solidFill>
                  <a:schemeClr val="tx1"/>
                </a:solidFill>
              </a:rPr>
              <a:t>% de Cuentas con Consumo</a:t>
            </a:r>
            <a:endParaRPr lang="es-AR" sz="2000" kern="800" spc="-100" dirty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571868" y="2655170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26,80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721898" y="2655043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9 %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150262" y="2655043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29,12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49501" y="3106568"/>
            <a:ext cx="2591193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Consumo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571868" y="3106568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340,16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721898" y="3106568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80 %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150262" y="3106568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613,74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571868" y="3558094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4,78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721898" y="3558094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40 %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150262" y="3558094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6,70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14283" y="3528264"/>
            <a:ext cx="3226412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Cantidad  De Cupones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571868" y="4012492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2,84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721898" y="4009618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18 %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150262" y="4009618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3,36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28597" y="3979788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% de meses utilizados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571868" y="4461144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42,39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721898" y="4461144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- 21 %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150262" y="4461144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33,61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28596" y="4431314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Incidencia del adicional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571868" y="4912668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$ 71,18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721898" y="4912668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29 %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150262" y="4912668"/>
            <a:ext cx="1486324" cy="400110"/>
          </a:xfrm>
          <a:prstGeom prst="rect">
            <a:avLst/>
          </a:prstGeom>
          <a:solidFill>
            <a:srgbClr val="EDD57B">
              <a:alpha val="63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$ 91,61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357159" y="4882838"/>
            <a:ext cx="3083536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Valor del cupón promedio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857224" y="1340768"/>
            <a:ext cx="7365837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RESTAURANTES</a:t>
            </a:r>
            <a:endParaRPr lang="es-AR" sz="2400" b="1" dirty="0">
              <a:solidFill>
                <a:schemeClr val="bg1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5136388" y="2198024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Hombres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pic>
        <p:nvPicPr>
          <p:cNvPr id="37" name="36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214290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39361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build="allAtOnce" animBg="1"/>
      <p:bldP spid="11" grpId="0" build="allAtOnce" animBg="1"/>
      <p:bldP spid="12" grpId="0" build="allAtOnce" animBg="1"/>
      <p:bldP spid="13" grpId="0" build="allAtOnce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 animBg="1"/>
      <p:bldP spid="20" grpId="0" build="allAtOnce"/>
      <p:bldP spid="21" grpId="0" build="allAtOnce" animBg="1"/>
      <p:bldP spid="22" grpId="0" build="allAtOnce" animBg="1"/>
      <p:bldP spid="23" grpId="0" build="allAtOnce" animBg="1"/>
      <p:bldP spid="24" grpId="0" build="allAtOnce"/>
      <p:bldP spid="25" grpId="0" build="allAtOnce" animBg="1"/>
      <p:bldP spid="26" grpId="0" build="allAtOnce" animBg="1"/>
      <p:bldP spid="27" grpId="0" build="allAtOnce" animBg="1"/>
      <p:bldP spid="28" grpId="0" build="allAtOnce"/>
      <p:bldP spid="29" grpId="0" build="allAtOnce" animBg="1"/>
      <p:bldP spid="30" grpId="0" build="allAtOnce" animBg="1"/>
      <p:bldP spid="31" grpId="0" build="allAtOnce" animBg="1"/>
      <p:bldP spid="32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 redondeado"/>
          <p:cNvSpPr/>
          <p:nvPr/>
        </p:nvSpPr>
        <p:spPr>
          <a:xfrm>
            <a:off x="571472" y="785818"/>
            <a:ext cx="7929618" cy="5715040"/>
          </a:xfrm>
          <a:prstGeom prst="round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graphicFrame>
        <p:nvGraphicFramePr>
          <p:cNvPr id="9" name="5 Gráfico"/>
          <p:cNvGraphicFramePr/>
          <p:nvPr/>
        </p:nvGraphicFramePr>
        <p:xfrm>
          <a:off x="928662" y="1214422"/>
          <a:ext cx="721523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Rectángulo"/>
          <p:cNvSpPr/>
          <p:nvPr/>
        </p:nvSpPr>
        <p:spPr>
          <a:xfrm>
            <a:off x="4000496" y="2428868"/>
            <a:ext cx="2571768" cy="1347798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4143372" y="2643182"/>
            <a:ext cx="250033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6">
                    <a:lumMod val="75000"/>
                  </a:schemeClr>
                </a:solidFill>
              </a:rPr>
              <a:t>Fidelidad: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Restaurantes</a:t>
            </a:r>
            <a:endParaRPr lang="es-ES" sz="2800" dirty="0"/>
          </a:p>
        </p:txBody>
      </p:sp>
      <p:pic>
        <p:nvPicPr>
          <p:cNvPr id="10" name="9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214290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678175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 redondeado"/>
          <p:cNvSpPr/>
          <p:nvPr/>
        </p:nvSpPr>
        <p:spPr>
          <a:xfrm>
            <a:off x="571472" y="785794"/>
            <a:ext cx="7929618" cy="5715040"/>
          </a:xfrm>
          <a:prstGeom prst="round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71868" y="2131510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Mujeres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282" y="2597767"/>
            <a:ext cx="3214710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kern="800" spc="-100" dirty="0" smtClean="0">
                <a:solidFill>
                  <a:schemeClr val="tx1"/>
                </a:solidFill>
              </a:rPr>
              <a:t>% de Cuentas con Consumo</a:t>
            </a:r>
            <a:endParaRPr lang="es-AR" sz="2000" kern="800" spc="-100" dirty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868" y="2583162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93,52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708024" y="2583035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- 3 %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150262" y="2583035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91,16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849501" y="3034560"/>
            <a:ext cx="2591193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Consumo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71868" y="3034560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3.838,37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708024" y="3034560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12 %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150262" y="3034560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4.287,00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571868" y="3486086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15,49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708024" y="3486086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- 12 %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150262" y="3486086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13,62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14283" y="3456256"/>
            <a:ext cx="3226412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Cantidad  De Cupones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571868" y="3940484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6,41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708024" y="3937610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- 9 %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150262" y="3937610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5,81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28597" y="3907780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Meses utilizados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571868" y="4389136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23,50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708024" y="4389136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41 %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150262" y="4389136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33,06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28596" y="4359306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Incidencia del adicional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571868" y="4840660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$ 247,83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708024" y="4840660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27 %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150262" y="4840660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$ 314,87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57159" y="4810830"/>
            <a:ext cx="3083536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Valor del cupón promedio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857224" y="1268760"/>
            <a:ext cx="736583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spc="2000" dirty="0" smtClean="0">
                <a:solidFill>
                  <a:schemeClr val="bg1"/>
                </a:solidFill>
              </a:rPr>
              <a:t>CUOTAS</a:t>
            </a:r>
            <a:endParaRPr lang="es-AR" sz="2400" b="1" spc="2000" dirty="0">
              <a:solidFill>
                <a:schemeClr val="bg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136388" y="2126016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Hombres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pic>
        <p:nvPicPr>
          <p:cNvPr id="35" name="34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214290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460903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 animBg="1"/>
      <p:bldP spid="9" grpId="0" build="allAtOnce" animBg="1"/>
      <p:bldP spid="10" grpId="0" build="allAtOnce" animBg="1"/>
      <p:bldP spid="11" grpId="0" build="allAtOnce"/>
      <p:bldP spid="12" grpId="0" build="allAtOnce" animBg="1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/>
      <p:bldP spid="19" grpId="0" build="allAtOnce" animBg="1"/>
      <p:bldP spid="20" grpId="0" build="allAtOnce" animBg="1"/>
      <p:bldP spid="21" grpId="0" build="allAtOnce" animBg="1"/>
      <p:bldP spid="22" grpId="0" build="allAtOnce"/>
      <p:bldP spid="23" grpId="0" build="allAtOnce" animBg="1"/>
      <p:bldP spid="24" grpId="0" build="allAtOnce" animBg="1"/>
      <p:bldP spid="25" grpId="0" build="allAtOnce" animBg="1"/>
      <p:bldP spid="26" grpId="0" build="allAtOnce"/>
      <p:bldP spid="27" grpId="0" build="allAtOnce" animBg="1"/>
      <p:bldP spid="28" grpId="0" build="allAtOnce" animBg="1"/>
      <p:bldP spid="29" grpId="0" build="allAtOnce" animBg="1"/>
      <p:bldP spid="30" grpId="0" build="allAtOnce"/>
      <p:bldP spid="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 redondeado"/>
          <p:cNvSpPr/>
          <p:nvPr/>
        </p:nvSpPr>
        <p:spPr>
          <a:xfrm>
            <a:off x="571472" y="785794"/>
            <a:ext cx="7929618" cy="5715040"/>
          </a:xfrm>
          <a:prstGeom prst="round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graphicFrame>
        <p:nvGraphicFramePr>
          <p:cNvPr id="33" name="2 Gráfico"/>
          <p:cNvGraphicFramePr/>
          <p:nvPr/>
        </p:nvGraphicFramePr>
        <p:xfrm>
          <a:off x="1071538" y="1357298"/>
          <a:ext cx="692948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34 Rectángulo"/>
          <p:cNvSpPr/>
          <p:nvPr/>
        </p:nvSpPr>
        <p:spPr>
          <a:xfrm>
            <a:off x="5643570" y="1000108"/>
            <a:ext cx="2571768" cy="1347798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5786446" y="1214422"/>
            <a:ext cx="2500330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rgbClr val="CC9900"/>
                </a:solidFill>
              </a:rPr>
              <a:t>Fidelidad: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Operaciones 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en Cuotas</a:t>
            </a:r>
            <a:endParaRPr lang="es-ES" sz="2800" dirty="0"/>
          </a:p>
        </p:txBody>
      </p:sp>
      <p:pic>
        <p:nvPicPr>
          <p:cNvPr id="7" name="6 Imagen" descr="Logo para PP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83661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 redondeado"/>
          <p:cNvSpPr/>
          <p:nvPr/>
        </p:nvSpPr>
        <p:spPr>
          <a:xfrm>
            <a:off x="571472" y="785794"/>
            <a:ext cx="7929618" cy="5715040"/>
          </a:xfrm>
          <a:prstGeom prst="round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571868" y="2059502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Mujeres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4282" y="2525759"/>
            <a:ext cx="3214710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kern="800" spc="-100" dirty="0" smtClean="0">
                <a:solidFill>
                  <a:schemeClr val="tx1"/>
                </a:solidFill>
              </a:rPr>
              <a:t>% de Cuentas con Consumo</a:t>
            </a:r>
            <a:endParaRPr lang="es-AR" sz="2000" kern="800" spc="-100" dirty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71868" y="2511154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48,00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708024" y="2511027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10 %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150262" y="2511027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52,76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49501" y="2962552"/>
            <a:ext cx="2591193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Consumo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571868" y="2962552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2.163,96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708024" y="2962552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49 %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150262" y="2962552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3.224,36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571868" y="3414078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20,83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708024" y="3414078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22 %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150262" y="3414078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25,51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14283" y="3384248"/>
            <a:ext cx="3226412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Cantidad  De Cupones año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571868" y="3868476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80,87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708024" y="3865602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150262" y="3865602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83,11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28597" y="3835772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% de meses utilizados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571868" y="4317128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24,83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708024" y="4317128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- 8 %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150262" y="4317128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22,8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28596" y="4287298"/>
            <a:ext cx="3012098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Incidencia del adicional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571868" y="4768652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$ 103,89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6708024" y="4768652"/>
            <a:ext cx="1486324" cy="40011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22 %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150262" y="4768652"/>
            <a:ext cx="1486324" cy="400110"/>
          </a:xfrm>
          <a:prstGeom prst="rect">
            <a:avLst/>
          </a:prstGeom>
          <a:solidFill>
            <a:srgbClr val="EDD57B">
              <a:alpha val="54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$ 126,39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57159" y="4738822"/>
            <a:ext cx="3083536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Valor del cupón promedio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857224" y="1196752"/>
            <a:ext cx="736583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spc="600" dirty="0" smtClean="0">
                <a:solidFill>
                  <a:schemeClr val="bg1"/>
                </a:solidFill>
              </a:rPr>
              <a:t>DÉBITO AUTOMÁTICO</a:t>
            </a:r>
            <a:endParaRPr lang="es-AR" sz="2400" b="1" spc="600" dirty="0">
              <a:solidFill>
                <a:schemeClr val="bg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136388" y="2054008"/>
            <a:ext cx="1486324" cy="392416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Hombres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pic>
        <p:nvPicPr>
          <p:cNvPr id="35" name="34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5177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allAtOnce" animBg="1"/>
      <p:bldP spid="10" grpId="0" build="allAtOnce" animBg="1"/>
      <p:bldP spid="11" grpId="0" build="allAtOnce" animBg="1"/>
      <p:bldP spid="12" grpId="0" build="allAtOnce"/>
      <p:bldP spid="13" grpId="0" build="allAtOnce" animBg="1"/>
      <p:bldP spid="14" grpId="0" build="allAtOnce" animBg="1"/>
      <p:bldP spid="15" grpId="0" build="allAtOnce" animBg="1"/>
      <p:bldP spid="16" grpId="0" build="allAtOnce" animBg="1"/>
      <p:bldP spid="17" grpId="0" build="allAtOnce" animBg="1"/>
      <p:bldP spid="18" grpId="0" build="allAtOnce" animBg="1"/>
      <p:bldP spid="19" grpId="0" build="allAtOnce"/>
      <p:bldP spid="20" grpId="0" build="allAtOnce" animBg="1"/>
      <p:bldP spid="21" grpId="0" build="allAtOnce" animBg="1"/>
      <p:bldP spid="22" grpId="0" build="allAtOnce" animBg="1"/>
      <p:bldP spid="23" grpId="0" build="allAtOnce"/>
      <p:bldP spid="24" grpId="0" build="allAtOnce" animBg="1"/>
      <p:bldP spid="25" grpId="0" build="allAtOnce" animBg="1"/>
      <p:bldP spid="26" grpId="0" build="allAtOnce" animBg="1"/>
      <p:bldP spid="27" grpId="0" build="allAtOnce"/>
      <p:bldP spid="28" grpId="0" build="allAtOnce" animBg="1"/>
      <p:bldP spid="29" grpId="0" build="allAtOnce" animBg="1"/>
      <p:bldP spid="30" grpId="0" build="allAtOnce" animBg="1"/>
      <p:bldP spid="31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Rectángulo redondeado"/>
          <p:cNvSpPr/>
          <p:nvPr/>
        </p:nvSpPr>
        <p:spPr>
          <a:xfrm>
            <a:off x="571472" y="785794"/>
            <a:ext cx="7929618" cy="5715040"/>
          </a:xfrm>
          <a:prstGeom prst="round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graphicFrame>
        <p:nvGraphicFramePr>
          <p:cNvPr id="35" name="7 Gráfico"/>
          <p:cNvGraphicFramePr/>
          <p:nvPr/>
        </p:nvGraphicFramePr>
        <p:xfrm>
          <a:off x="1071538" y="1214422"/>
          <a:ext cx="714380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Rectángulo"/>
          <p:cNvSpPr/>
          <p:nvPr/>
        </p:nvSpPr>
        <p:spPr>
          <a:xfrm>
            <a:off x="2571736" y="2143116"/>
            <a:ext cx="2571768" cy="1347798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2714612" y="2357430"/>
            <a:ext cx="25003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rgbClr val="CC9900"/>
                </a:solidFill>
              </a:rPr>
              <a:t>Fidelidad</a:t>
            </a:r>
            <a:r>
              <a:rPr lang="es-ES" sz="2800" dirty="0" smtClean="0"/>
              <a:t>: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Débito</a:t>
            </a:r>
          </a:p>
          <a:p>
            <a:pPr>
              <a:lnSpc>
                <a:spcPts val="2800"/>
              </a:lnSpc>
            </a:pPr>
            <a:r>
              <a:rPr lang="es-ES" sz="2800" dirty="0" smtClean="0"/>
              <a:t>automático</a:t>
            </a:r>
            <a:endParaRPr lang="es-ES" sz="2800" dirty="0"/>
          </a:p>
        </p:txBody>
      </p:sp>
      <p:pic>
        <p:nvPicPr>
          <p:cNvPr id="8" name="7 Imagen" descr="Logo para PP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241806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6 Rectángulo redondeado"/>
          <p:cNvSpPr/>
          <p:nvPr/>
        </p:nvSpPr>
        <p:spPr>
          <a:xfrm>
            <a:off x="500034" y="571480"/>
            <a:ext cx="8143932" cy="5857916"/>
          </a:xfrm>
          <a:prstGeom prst="round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928662" y="1202280"/>
            <a:ext cx="2143140" cy="33855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tx2">
                    <a:lumMod val="75000"/>
                  </a:schemeClr>
                </a:solidFill>
              </a:rPr>
              <a:t>Total de Consumo</a:t>
            </a:r>
            <a:endParaRPr lang="es-A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571868" y="1214422"/>
            <a:ext cx="2214578" cy="33855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err="1" smtClean="0">
                <a:solidFill>
                  <a:schemeClr val="tx2">
                    <a:lumMod val="75000"/>
                  </a:schemeClr>
                </a:solidFill>
              </a:rPr>
              <a:t>Super</a:t>
            </a:r>
            <a:r>
              <a:rPr lang="es-ES_tradnl" sz="1600" b="1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es-ES_tradnl" sz="1600" b="1" dirty="0" err="1" smtClean="0">
                <a:solidFill>
                  <a:schemeClr val="tx2">
                    <a:lumMod val="75000"/>
                  </a:schemeClr>
                </a:solidFill>
              </a:rPr>
              <a:t>Hiper</a:t>
            </a:r>
            <a:endParaRPr lang="es-A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57224" y="3429000"/>
            <a:ext cx="2214578" cy="33855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tx2">
                    <a:lumMod val="75000"/>
                  </a:schemeClr>
                </a:solidFill>
              </a:rPr>
              <a:t>Indumentaria</a:t>
            </a:r>
            <a:endParaRPr lang="es-A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571868" y="3447636"/>
            <a:ext cx="2214578" cy="33855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tx2">
                    <a:lumMod val="75000"/>
                  </a:schemeClr>
                </a:solidFill>
              </a:rPr>
              <a:t>Cuotas</a:t>
            </a:r>
            <a:endParaRPr lang="es-A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286512" y="3447636"/>
            <a:ext cx="2214578" cy="33855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tx2">
                    <a:lumMod val="75000"/>
                  </a:schemeClr>
                </a:solidFill>
              </a:rPr>
              <a:t>Débito automático</a:t>
            </a:r>
            <a:endParaRPr lang="es-A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215074" y="1214422"/>
            <a:ext cx="2214578" cy="33855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tx2">
                    <a:lumMod val="75000"/>
                  </a:schemeClr>
                </a:solidFill>
              </a:rPr>
              <a:t>Combustible</a:t>
            </a:r>
            <a:endParaRPr lang="es-A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5" name="2 Gráfico"/>
          <p:cNvGraphicFramePr/>
          <p:nvPr/>
        </p:nvGraphicFramePr>
        <p:xfrm>
          <a:off x="3214678" y="3786190"/>
          <a:ext cx="2857520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3 Gráfico"/>
          <p:cNvGraphicFramePr/>
          <p:nvPr/>
        </p:nvGraphicFramePr>
        <p:xfrm>
          <a:off x="571472" y="1500174"/>
          <a:ext cx="2857520" cy="1728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4 Gráfico"/>
          <p:cNvGraphicFramePr/>
          <p:nvPr/>
        </p:nvGraphicFramePr>
        <p:xfrm>
          <a:off x="3286116" y="1500174"/>
          <a:ext cx="2786082" cy="171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6 Gráfico"/>
          <p:cNvGraphicFramePr/>
          <p:nvPr/>
        </p:nvGraphicFramePr>
        <p:xfrm>
          <a:off x="571472" y="3786190"/>
          <a:ext cx="2786082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7 Gráfico"/>
          <p:cNvGraphicFramePr/>
          <p:nvPr/>
        </p:nvGraphicFramePr>
        <p:xfrm>
          <a:off x="5857884" y="3786190"/>
          <a:ext cx="3071818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" name="8 Gráfico"/>
          <p:cNvGraphicFramePr/>
          <p:nvPr/>
        </p:nvGraphicFramePr>
        <p:xfrm>
          <a:off x="5857884" y="1500174"/>
          <a:ext cx="2786082" cy="171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28" name="27 Imagen" descr="Logo para PPT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81837" y="214290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61548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20" grpId="0" animBg="1"/>
      <p:bldP spid="21" grpId="0" animBg="1"/>
      <p:bldP spid="23" grpId="0" animBg="1"/>
      <p:bldP spid="24" grpId="0" animBg="1"/>
      <p:bldGraphic spid="15" grpId="0">
        <p:bldAsOne/>
      </p:bldGraphic>
      <p:bldGraphic spid="19" grpId="0">
        <p:bldAsOne/>
      </p:bldGraphic>
      <p:bldGraphic spid="22" grpId="0">
        <p:bldAsOne/>
      </p:bldGraphic>
      <p:bldGraphic spid="25" grpId="0">
        <p:bldAsOne/>
      </p:bldGraphic>
      <p:bldGraphic spid="26" grpId="0">
        <p:bldAsOne/>
      </p:bldGraphic>
      <p:bldGraphic spid="27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tángulo redondeado"/>
          <p:cNvSpPr/>
          <p:nvPr/>
        </p:nvSpPr>
        <p:spPr>
          <a:xfrm>
            <a:off x="928662" y="714356"/>
            <a:ext cx="7286676" cy="5572164"/>
          </a:xfrm>
          <a:prstGeom prst="roundRect">
            <a:avLst/>
          </a:prstGeom>
          <a:solidFill>
            <a:schemeClr val="bg1">
              <a:alpha val="17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2071670" y="50720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1428728" y="1857364"/>
            <a:ext cx="1413238" cy="40011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</a:rPr>
              <a:t>Ad</a:t>
            </a:r>
            <a:r>
              <a:rPr lang="es-ES_tradnl" sz="1600" b="1" dirty="0" smtClean="0">
                <a:solidFill>
                  <a:schemeClr val="bg1"/>
                </a:solidFill>
              </a:rPr>
              <a:t>.</a:t>
            </a:r>
            <a:endParaRPr lang="es-AR" sz="1600" b="1" dirty="0" smtClean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43754" y="2500306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$ 5.190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1670" y="2500306"/>
            <a:ext cx="484544" cy="40011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144534" y="2500306"/>
            <a:ext cx="1413238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$ 5.190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643754" y="3000372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$ 10.602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071670" y="3000372"/>
            <a:ext cx="484544" cy="40011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144534" y="3000372"/>
            <a:ext cx="1413238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$ 5.301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643754" y="3500438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$ 15.933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071670" y="3500438"/>
            <a:ext cx="484544" cy="40011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144534" y="3500438"/>
            <a:ext cx="1413238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$ 5.311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643754" y="4000504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$ 22.560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071670" y="4000504"/>
            <a:ext cx="484544" cy="40011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144534" y="4000504"/>
            <a:ext cx="1413238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$ 5.640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643754" y="4500570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$ 31.348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071670" y="4500570"/>
            <a:ext cx="484544" cy="40011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144534" y="4500570"/>
            <a:ext cx="1413238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$ 6.270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643754" y="5000636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$ 37.135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2071670" y="5000636"/>
            <a:ext cx="484544" cy="400111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144534" y="5000636"/>
            <a:ext cx="1413238" cy="400110"/>
          </a:xfrm>
          <a:prstGeom prst="rect">
            <a:avLst/>
          </a:prstGeom>
          <a:solidFill>
            <a:srgbClr val="EDD57B">
              <a:alpha val="62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$ 6.189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659092" y="2500306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spc="-100" dirty="0" smtClean="0">
                <a:solidFill>
                  <a:schemeClr val="tx1"/>
                </a:solidFill>
              </a:rPr>
              <a:t>-</a:t>
            </a:r>
            <a:endParaRPr lang="es-AR" sz="2000" b="1" spc="-100" dirty="0" smtClean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659092" y="3000372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tx1"/>
                </a:solidFill>
              </a:rPr>
              <a:t>33%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659092" y="3500438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tx1"/>
                </a:solidFill>
              </a:rPr>
              <a:t>43%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659092" y="4000504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tx1"/>
                </a:solidFill>
              </a:rPr>
              <a:t>50%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659092" y="4500570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tx1"/>
                </a:solidFill>
              </a:rPr>
              <a:t>53%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659092" y="5000636"/>
            <a:ext cx="141323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tx1"/>
                </a:solidFill>
              </a:rPr>
              <a:t>53%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646338" y="1714488"/>
            <a:ext cx="1413238" cy="584775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bg1"/>
                </a:solidFill>
              </a:rPr>
              <a:t>Consumo</a:t>
            </a:r>
          </a:p>
          <a:p>
            <a:pPr algn="ctr"/>
            <a:r>
              <a:rPr lang="es-ES_tradnl" sz="1600" b="1" dirty="0" smtClean="0">
                <a:solidFill>
                  <a:schemeClr val="bg1"/>
                </a:solidFill>
              </a:rPr>
              <a:t>Promedio</a:t>
            </a:r>
            <a:endParaRPr lang="es-AR" sz="1600" b="1" dirty="0" smtClean="0">
              <a:solidFill>
                <a:schemeClr val="bg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144534" y="1714488"/>
            <a:ext cx="1413238" cy="584775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bg1"/>
                </a:solidFill>
              </a:rPr>
              <a:t>Consumo</a:t>
            </a:r>
          </a:p>
          <a:p>
            <a:pPr algn="ctr"/>
            <a:r>
              <a:rPr lang="es-ES_tradnl" sz="1600" b="1" dirty="0" smtClean="0">
                <a:solidFill>
                  <a:schemeClr val="bg1"/>
                </a:solidFill>
              </a:rPr>
              <a:t>Por Plástico</a:t>
            </a:r>
            <a:endParaRPr lang="es-AR" sz="1600" b="1" dirty="0" smtClean="0">
              <a:solidFill>
                <a:schemeClr val="bg1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5645901" y="1714488"/>
            <a:ext cx="1413238" cy="584775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solidFill>
                  <a:schemeClr val="bg1"/>
                </a:solidFill>
              </a:rPr>
              <a:t>Incidencia del Adicional</a:t>
            </a:r>
            <a:endParaRPr lang="es-AR" sz="1600" b="1" dirty="0" smtClean="0">
              <a:solidFill>
                <a:schemeClr val="bg1"/>
              </a:solidFill>
            </a:endParaRPr>
          </a:p>
        </p:txBody>
      </p:sp>
      <p:pic>
        <p:nvPicPr>
          <p:cNvPr id="35" name="34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  <p:sp>
        <p:nvSpPr>
          <p:cNvPr id="36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sz="6600" dirty="0" smtClean="0">
                <a:effectLst>
                  <a:outerShdw blurRad="101600" dist="50800" dir="2880000" algn="ctr" rotWithShape="0">
                    <a:srgbClr val="000000">
                      <a:alpha val="86000"/>
                    </a:srgbClr>
                  </a:outerShdw>
                </a:effectLst>
              </a:rPr>
              <a:t>Adicionalidad</a:t>
            </a:r>
            <a:endParaRPr lang="es-ES" sz="6600" dirty="0">
              <a:effectLst>
                <a:outerShdw blurRad="101600" dist="50800" dir="2880000" algn="ctr" rotWithShape="0">
                  <a:srgbClr val="000000">
                    <a:alpha val="86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3185134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6 Rectángulo redondeado"/>
          <p:cNvSpPr/>
          <p:nvPr/>
        </p:nvSpPr>
        <p:spPr>
          <a:xfrm>
            <a:off x="642910" y="579377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778063" y="1834467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Consumo Anual Promedio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78063" y="2285992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err="1" smtClean="0">
                <a:solidFill>
                  <a:schemeClr val="tx1"/>
                </a:solidFill>
              </a:rPr>
              <a:t>Cant</a:t>
            </a:r>
            <a:r>
              <a:rPr lang="es-ES_tradnl" sz="1600" dirty="0" smtClean="0">
                <a:solidFill>
                  <a:schemeClr val="tx1"/>
                </a:solidFill>
              </a:rPr>
              <a:t>. de Transacciones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778063" y="2707688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Cupón Promedio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57159" y="3159212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Riesgo de Abandono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57158" y="3610738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Ingreso generado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642911" y="4062262"/>
            <a:ext cx="2726346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Cantidad de </a:t>
            </a:r>
            <a:r>
              <a:rPr lang="es-ES_tradnl" sz="1600" dirty="0" err="1" smtClean="0">
                <a:solidFill>
                  <a:schemeClr val="tx1"/>
                </a:solidFill>
              </a:rPr>
              <a:t>promoc</a:t>
            </a:r>
            <a:r>
              <a:rPr lang="es-ES_tradnl" sz="1600" dirty="0" smtClean="0">
                <a:solidFill>
                  <a:schemeClr val="tx1"/>
                </a:solidFill>
              </a:rPr>
              <a:t>. por año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391748" y="1214422"/>
            <a:ext cx="1290247" cy="523220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 err="1" smtClean="0">
                <a:solidFill>
                  <a:schemeClr val="bg1"/>
                </a:solidFill>
              </a:rPr>
              <a:t>Preembozado</a:t>
            </a:r>
            <a:endParaRPr lang="es-ES_tradnl" sz="1400" b="1" dirty="0" smtClean="0">
              <a:solidFill>
                <a:schemeClr val="bg1"/>
              </a:solidFill>
            </a:endParaRP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y  NO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Promos</a:t>
            </a:r>
            <a:endParaRPr lang="es-AR" sz="1400" b="1" dirty="0" smtClean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853088" y="1834467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7591,06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636549" y="1834467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3.471,61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069628" y="1834467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4.319,13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853088" y="2285992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46,29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636549" y="2285992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21,47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069628" y="2285992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26,73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853088" y="273751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163,97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636549" y="2737518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161,69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069628" y="2737518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161,59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853088" y="3189042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798,26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636549" y="3189042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720,76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069628" y="3189042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746,24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853088" y="364056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744,76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636549" y="3640568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547,54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069628" y="3640568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515,52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853088" y="4092092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3,49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636549" y="4092092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069628" y="4092092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64275" y="4562426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Incidencia Promociones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64274" y="5013952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Devolución promociones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785179" y="5465476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Contribución marginal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7297337" y="1850529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spc="-100" dirty="0" smtClean="0">
                <a:solidFill>
                  <a:schemeClr val="tx1"/>
                </a:solidFill>
              </a:rPr>
              <a:t>12.032,94</a:t>
            </a:r>
            <a:endParaRPr lang="es-AR" sz="2000" b="1" spc="-100" dirty="0" smtClean="0">
              <a:solidFill>
                <a:schemeClr val="tx1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7297337" y="2302054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69,11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7297337" y="275358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174,11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297337" y="3205104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833,84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7297337" y="365663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835,40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7297337" y="4108154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4,51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859845" y="457200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14,30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3643306" y="4572008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6076385" y="4572008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4859845" y="5023534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-131,84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3643306" y="5023534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6076385" y="5023534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4859845" y="547505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612,93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643306" y="5475058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503,91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6076385" y="5475058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512,98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7304094" y="458807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13,12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7304094" y="5039596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-197,18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7304094" y="549112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638,22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4782127" y="1214422"/>
            <a:ext cx="1218633" cy="523220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 err="1" smtClean="0">
                <a:solidFill>
                  <a:schemeClr val="bg1"/>
                </a:solidFill>
              </a:rPr>
              <a:t>Preembozado</a:t>
            </a:r>
            <a:endParaRPr lang="es-ES_tradnl" sz="1400" b="1" dirty="0" smtClean="0">
              <a:solidFill>
                <a:schemeClr val="bg1"/>
              </a:solidFill>
            </a:endParaRP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y SI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Promos</a:t>
            </a:r>
            <a:endParaRPr lang="es-AR" sz="1400" b="1" dirty="0" smtClean="0">
              <a:solidFill>
                <a:schemeClr val="bg1"/>
              </a:solidFill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6069627" y="1214422"/>
            <a:ext cx="1227709" cy="523220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Sucursal</a:t>
            </a: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y NO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Promos</a:t>
            </a:r>
            <a:endParaRPr lang="es-AR" sz="1400" b="1" dirty="0" smtClean="0">
              <a:solidFill>
                <a:schemeClr val="bg1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7426950" y="1214422"/>
            <a:ext cx="1145578" cy="523220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Sucursal</a:t>
            </a: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y SI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Promos</a:t>
            </a:r>
            <a:endParaRPr lang="es-AR" sz="1400" b="1" dirty="0" smtClean="0">
              <a:solidFill>
                <a:schemeClr val="bg1"/>
              </a:solidFill>
            </a:endParaRPr>
          </a:p>
        </p:txBody>
      </p:sp>
      <p:pic>
        <p:nvPicPr>
          <p:cNvPr id="61" name="60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  <p:sp>
        <p:nvSpPr>
          <p:cNvPr id="60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sz="6600" dirty="0" smtClean="0">
                <a:effectLst>
                  <a:outerShdw blurRad="101600" dist="50800" dir="2880000" algn="ctr" rotWithShape="0">
                    <a:srgbClr val="000000">
                      <a:alpha val="86000"/>
                    </a:srgbClr>
                  </a:outerShdw>
                </a:effectLst>
              </a:rPr>
              <a:t>Promociones</a:t>
            </a:r>
            <a:endParaRPr lang="es-ES" sz="6600" dirty="0">
              <a:effectLst>
                <a:outerShdw blurRad="101600" dist="50800" dir="2880000" algn="ctr" rotWithShape="0">
                  <a:srgbClr val="000000">
                    <a:alpha val="86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9829016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9" grpId="0"/>
      <p:bldP spid="23" grpId="0"/>
      <p:bldP spid="27" grpId="0"/>
      <p:bldP spid="31" grpId="0"/>
      <p:bldP spid="7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4" grpId="0"/>
      <p:bldP spid="35" grpId="0"/>
      <p:bldP spid="36" grpId="0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 redondeado"/>
          <p:cNvSpPr/>
          <p:nvPr/>
        </p:nvSpPr>
        <p:spPr>
          <a:xfrm>
            <a:off x="642910" y="1785926"/>
            <a:ext cx="7929618" cy="4714908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1204890" y="3643314"/>
            <a:ext cx="7286676" cy="3357586"/>
          </a:xfrm>
          <a:effectLst>
            <a:softEdge rad="63500"/>
          </a:effectLst>
        </p:spPr>
        <p:txBody>
          <a:bodyPr>
            <a:normAutofit/>
          </a:bodyPr>
          <a:lstStyle/>
          <a:p>
            <a:pPr lvl="1">
              <a:lnSpc>
                <a:spcPts val="3840"/>
              </a:lnSpc>
              <a:buNone/>
            </a:pPr>
            <a:r>
              <a:rPr lang="es-ES_tradnl" sz="1600" spc="-100" dirty="0" smtClean="0">
                <a:solidFill>
                  <a:schemeClr val="accent6"/>
                </a:solidFill>
                <a:latin typeface="Wingdings" pitchFamily="2" charset="2"/>
              </a:rPr>
              <a:t>n</a:t>
            </a:r>
            <a:r>
              <a:rPr lang="es-ES_tradnl" cap="small" spc="-100" dirty="0" smtClean="0"/>
              <a:t> </a:t>
            </a:r>
            <a:r>
              <a:rPr lang="es-ES_tradnl" spc="-100" dirty="0" smtClean="0"/>
              <a:t>Tienen menos transacciones por mes 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00034" y="880844"/>
            <a:ext cx="82153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800" dirty="0" smtClean="0">
                <a:effectLst>
                  <a:outerShdw blurRad="50800" dist="63500" dir="1680000" algn="ctr" rotWithShape="0">
                    <a:schemeClr val="tx1">
                      <a:alpha val="23000"/>
                    </a:schemeClr>
                  </a:outerShdw>
                </a:effectLst>
              </a:rPr>
              <a:t>    </a:t>
            </a:r>
            <a:r>
              <a:rPr lang="es-ES_tradnl" sz="4400" dirty="0" smtClean="0">
                <a:effectLst>
                  <a:outerShdw blurRad="50800" dist="63500" dir="1680000" algn="ctr" rotWithShape="0">
                    <a:schemeClr val="tx1">
                      <a:alpha val="23000"/>
                    </a:schemeClr>
                  </a:outerShdw>
                </a:effectLst>
              </a:rPr>
              <a:t>Pre-embozado  Vs. Sucursal</a:t>
            </a:r>
          </a:p>
          <a:p>
            <a:endParaRPr lang="es-ES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204890" y="2143116"/>
            <a:ext cx="7286676" cy="642942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16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activan menos y muy</a:t>
            </a:r>
            <a:r>
              <a:rPr kumimoji="0" lang="es-ES_tradnl" sz="2800" b="0" i="0" u="none" strike="noStrike" kern="1200" cap="none" spc="-1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lentamente</a:t>
            </a:r>
            <a:r>
              <a:rPr kumimoji="0" lang="es-ES_tradnl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1204890" y="2643182"/>
            <a:ext cx="7286676" cy="785818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16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s-ES_tradnl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usan menos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1204890" y="5153036"/>
            <a:ext cx="7286676" cy="919170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Tiene menos adicionales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1204890" y="4643446"/>
            <a:ext cx="7286676" cy="928694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Tienen más riesgo de abandono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>
          <a:xfrm>
            <a:off x="1204890" y="3143248"/>
            <a:ext cx="7286676" cy="847732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Tienen el cupón promedio más bajo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1204890" y="4143380"/>
            <a:ext cx="7286676" cy="857256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Usan más  las promociones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2 Marcador de contenido"/>
          <p:cNvSpPr txBox="1">
            <a:spLocks/>
          </p:cNvSpPr>
          <p:nvPr/>
        </p:nvSpPr>
        <p:spPr>
          <a:xfrm>
            <a:off x="1214414" y="1643050"/>
            <a:ext cx="7286676" cy="847732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s-ES_tradnl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 menos rentables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" name="19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285728"/>
            <a:ext cx="2233567" cy="357190"/>
          </a:xfrm>
          <a:prstGeom prst="rect">
            <a:avLst/>
          </a:prstGeom>
        </p:spPr>
      </p:pic>
      <p:sp>
        <p:nvSpPr>
          <p:cNvPr id="15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90"/>
          </a:xfrm>
        </p:spPr>
        <p:txBody>
          <a:bodyPr>
            <a:noAutofit/>
          </a:bodyPr>
          <a:lstStyle/>
          <a:p>
            <a:r>
              <a:rPr lang="es-ES" sz="5400" dirty="0" smtClean="0">
                <a:effectLst>
                  <a:outerShdw blurRad="101600" dist="50800" dir="2880000" algn="ctr" rotWithShape="0">
                    <a:srgbClr val="000000">
                      <a:alpha val="86000"/>
                    </a:srgbClr>
                  </a:outerShdw>
                </a:effectLst>
              </a:rPr>
              <a:t>Captación</a:t>
            </a:r>
            <a:endParaRPr lang="es-ES" sz="5400" dirty="0">
              <a:effectLst>
                <a:outerShdw blurRad="101600" dist="50800" dir="2880000" algn="ctr" rotWithShape="0">
                  <a:srgbClr val="000000">
                    <a:alpha val="86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1463015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7" grpId="0"/>
      <p:bldP spid="8" grpId="0"/>
      <p:bldP spid="9" grpId="0"/>
      <p:bldP spid="11" grpId="0"/>
      <p:bldP spid="12" grpId="0"/>
      <p:bldP spid="16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6 Rectángulo redondeado"/>
          <p:cNvSpPr/>
          <p:nvPr/>
        </p:nvSpPr>
        <p:spPr>
          <a:xfrm>
            <a:off x="642910" y="579377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778063" y="2372633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Costo Financiero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78063" y="2824158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Cont. Marginal 2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778063" y="3286124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Pre. Incobrabilidad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57159" y="3737648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Cont. Marginal 3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57158" y="7886576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Ingreso generado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642911" y="8338100"/>
            <a:ext cx="2726346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Cantidad de </a:t>
            </a:r>
            <a:r>
              <a:rPr lang="es-ES_tradnl" sz="1600" dirty="0" err="1" smtClean="0">
                <a:solidFill>
                  <a:schemeClr val="tx1"/>
                </a:solidFill>
              </a:rPr>
              <a:t>promoc</a:t>
            </a:r>
            <a:r>
              <a:rPr lang="es-ES_tradnl" sz="1600" dirty="0" smtClean="0">
                <a:solidFill>
                  <a:schemeClr val="tx1"/>
                </a:solidFill>
              </a:rPr>
              <a:t>. por año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376373" y="1199033"/>
            <a:ext cx="1290247" cy="523220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 err="1" smtClean="0">
                <a:solidFill>
                  <a:schemeClr val="bg1"/>
                </a:solidFill>
              </a:rPr>
              <a:t>Preembozado</a:t>
            </a:r>
            <a:endParaRPr lang="es-ES_tradnl" sz="1400" b="1" dirty="0" smtClean="0">
              <a:solidFill>
                <a:schemeClr val="bg1"/>
              </a:solidFill>
            </a:endParaRP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y  NO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Promos</a:t>
            </a:r>
            <a:endParaRPr lang="es-AR" sz="1400" b="1" dirty="0" smtClean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853088" y="2372633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223,52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636549" y="2372633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108,8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069628" y="2372633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121,31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853088" y="282415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389,40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636549" y="2824158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395,12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069628" y="2824158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391,67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853088" y="3315954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56,93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636549" y="3315954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57,86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069628" y="3315954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39,59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853088" y="376747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332,47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636549" y="3767478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337,26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069628" y="3767478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352,08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4853088" y="7916406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744,76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636549" y="7916406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547,54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069628" y="7916406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515,52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853088" y="836793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3,49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636549" y="8367930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069628" y="8367930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64275" y="8838264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Incidencia Promociones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64274" y="9289790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Devolución promociones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785179" y="1857364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tx1"/>
                </a:solidFill>
              </a:rPr>
              <a:t>Cont. marginal 1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7297337" y="2388695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spc="-100" dirty="0" smtClean="0">
                <a:solidFill>
                  <a:schemeClr val="tx1"/>
                </a:solidFill>
              </a:rPr>
              <a:t>316,96</a:t>
            </a:r>
            <a:endParaRPr lang="es-AR" sz="2000" b="1" spc="-100" dirty="0" smtClean="0">
              <a:solidFill>
                <a:schemeClr val="tx1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7297337" y="284022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321,26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7297337" y="3332016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40,11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297337" y="378354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281,15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7297337" y="793246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835,40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7297337" y="8383992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4,51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859845" y="8847846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14,30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3643306" y="8847846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6076385" y="8847846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4859845" y="9299372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-131,84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3643306" y="9299372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6076385" y="9299372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4859845" y="1866946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612,93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643306" y="1866946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503,91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6076385" y="1866946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512,98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7304094" y="886390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13,12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7304094" y="9315434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-197,18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7304094" y="188300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638,22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4788884" y="1214422"/>
            <a:ext cx="1211876" cy="523220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 err="1" smtClean="0">
                <a:solidFill>
                  <a:schemeClr val="bg1"/>
                </a:solidFill>
              </a:rPr>
              <a:t>Preembozado</a:t>
            </a:r>
            <a:endParaRPr lang="es-ES_tradnl" sz="1400" b="1" dirty="0" smtClean="0">
              <a:solidFill>
                <a:schemeClr val="bg1"/>
              </a:solidFill>
            </a:endParaRP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y SI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Promos</a:t>
            </a:r>
            <a:endParaRPr lang="es-AR" sz="1400" b="1" dirty="0" smtClean="0">
              <a:solidFill>
                <a:schemeClr val="bg1"/>
              </a:solidFill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6069628" y="1214422"/>
            <a:ext cx="1234466" cy="523220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Sucursal</a:t>
            </a: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y NO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Promos</a:t>
            </a:r>
            <a:endParaRPr lang="es-AR" sz="1400" b="1" dirty="0" smtClean="0">
              <a:solidFill>
                <a:schemeClr val="bg1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7426680" y="1214422"/>
            <a:ext cx="1145578" cy="523220"/>
          </a:xfrm>
          <a:prstGeom prst="rect">
            <a:avLst/>
          </a:prstGeom>
          <a:solidFill>
            <a:schemeClr val="accent1">
              <a:lumMod val="75000"/>
              <a:alpha val="62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0" h="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Sucursal</a:t>
            </a:r>
          </a:p>
          <a:p>
            <a:pPr algn="ctr"/>
            <a:r>
              <a:rPr lang="es-ES_tradnl" sz="1400" b="1" dirty="0" smtClean="0">
                <a:solidFill>
                  <a:schemeClr val="bg1"/>
                </a:solidFill>
              </a:rPr>
              <a:t>y SI </a:t>
            </a:r>
            <a:r>
              <a:rPr lang="es-ES_tradnl" sz="1400" b="1" dirty="0" err="1" smtClean="0">
                <a:solidFill>
                  <a:schemeClr val="bg1"/>
                </a:solidFill>
              </a:rPr>
              <a:t>Promos</a:t>
            </a:r>
            <a:endParaRPr lang="es-AR" sz="1400" b="1" dirty="0" smtClean="0">
              <a:solidFill>
                <a:schemeClr val="bg1"/>
              </a:solidFill>
            </a:endParaRPr>
          </a:p>
        </p:txBody>
      </p:sp>
      <p:pic>
        <p:nvPicPr>
          <p:cNvPr id="61" name="60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  <p:sp>
        <p:nvSpPr>
          <p:cNvPr id="60" name="59 CuadroTexto"/>
          <p:cNvSpPr txBox="1"/>
          <p:nvPr/>
        </p:nvSpPr>
        <p:spPr>
          <a:xfrm>
            <a:off x="764800" y="4214818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err="1" smtClean="0">
                <a:solidFill>
                  <a:schemeClr val="tx1"/>
                </a:solidFill>
              </a:rPr>
              <a:t>Dif</a:t>
            </a:r>
            <a:r>
              <a:rPr lang="es-ES_tradnl" sz="1600" dirty="0" smtClean="0">
                <a:solidFill>
                  <a:schemeClr val="tx1"/>
                </a:solidFill>
              </a:rPr>
              <a:t>. para mantener Cartera</a:t>
            </a:r>
            <a:endParaRPr lang="es-AR" sz="1600" dirty="0">
              <a:solidFill>
                <a:schemeClr val="tx1"/>
              </a:solidFill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343896" y="4666342"/>
            <a:ext cx="3012098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Cont. Marginal 4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4839825" y="424464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-22,70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3623286" y="4244648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-60,30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6056365" y="4244648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-43,59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4839825" y="4696172"/>
            <a:ext cx="1145578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355,17</a:t>
            </a:r>
            <a:endParaRPr lang="es-AR" sz="2000" b="1" dirty="0" smtClean="0">
              <a:solidFill>
                <a:schemeClr val="bg1"/>
              </a:solidFill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3623286" y="4696172"/>
            <a:ext cx="1145578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276,96</a:t>
            </a:r>
            <a:endParaRPr lang="es-AR" sz="2000" b="1" dirty="0" smtClean="0">
              <a:solidFill>
                <a:schemeClr val="bg1"/>
              </a:solidFill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6056365" y="4696172"/>
            <a:ext cx="1145578" cy="40011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308,49</a:t>
            </a:r>
            <a:endParaRPr lang="es-AR" sz="2000" b="1" dirty="0" smtClean="0">
              <a:solidFill>
                <a:schemeClr val="bg1"/>
              </a:solidFill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7284074" y="426071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0,00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7284074" y="4712234"/>
            <a:ext cx="1145578" cy="40011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281,15</a:t>
            </a:r>
            <a:endParaRPr lang="es-AR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753670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9" grpId="0"/>
      <p:bldP spid="23" grpId="0"/>
      <p:bldP spid="7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36" grpId="0"/>
      <p:bldP spid="38" grpId="0" animBg="1"/>
      <p:bldP spid="39" grpId="0" animBg="1"/>
      <p:bldP spid="40" grpId="0" animBg="1"/>
      <p:bldP spid="41" grpId="0" animBg="1"/>
      <p:bldP spid="51" grpId="0" animBg="1"/>
      <p:bldP spid="52" grpId="0" animBg="1"/>
      <p:bldP spid="53" grpId="0" animBg="1"/>
      <p:bldP spid="56" grpId="0" animBg="1"/>
      <p:bldP spid="57" grpId="0" animBg="1"/>
      <p:bldP spid="58" grpId="0" animBg="1"/>
      <p:bldP spid="59" grpId="0" animBg="1"/>
      <p:bldP spid="60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altLang="es-ES" sz="4200" dirty="0" smtClean="0"/>
              <a:t>Matriz: Acciones de Rentabilidad</a:t>
            </a:r>
            <a:endParaRPr lang="es-ES" altLang="es-ES" sz="4200" dirty="0" smtClean="0"/>
          </a:p>
        </p:txBody>
      </p:sp>
      <p:grpSp>
        <p:nvGrpSpPr>
          <p:cNvPr id="157745" name="Group 49"/>
          <p:cNvGrpSpPr>
            <a:grpSpLocks/>
          </p:cNvGrpSpPr>
          <p:nvPr/>
        </p:nvGrpSpPr>
        <p:grpSpPr bwMode="auto">
          <a:xfrm>
            <a:off x="539378" y="1278915"/>
            <a:ext cx="1320797" cy="4524376"/>
            <a:chOff x="951" y="762"/>
            <a:chExt cx="832" cy="2850"/>
          </a:xfrm>
        </p:grpSpPr>
        <p:sp>
          <p:nvSpPr>
            <p:cNvPr id="10251" name="Line 40"/>
            <p:cNvSpPr>
              <a:spLocks noChangeShapeType="1"/>
            </p:cNvSpPr>
            <p:nvPr/>
          </p:nvSpPr>
          <p:spPr bwMode="auto">
            <a:xfrm>
              <a:off x="1783" y="874"/>
              <a:ext cx="0" cy="2583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s-ES"/>
            </a:p>
          </p:txBody>
        </p:sp>
        <p:sp>
          <p:nvSpPr>
            <p:cNvPr id="10252" name="Text Box 42"/>
            <p:cNvSpPr txBox="1">
              <a:spLocks noChangeArrowheads="1"/>
            </p:cNvSpPr>
            <p:nvPr/>
          </p:nvSpPr>
          <p:spPr bwMode="auto">
            <a:xfrm>
              <a:off x="951" y="762"/>
              <a:ext cx="208" cy="2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S_tradnl" altLang="es-ES" sz="2400" dirty="0">
                  <a:latin typeface="Times New Roman" pitchFamily="18" charset="0"/>
                </a:rPr>
                <a:t>Rentabilidad</a:t>
              </a:r>
            </a:p>
          </p:txBody>
        </p:sp>
      </p:grpSp>
      <p:grpSp>
        <p:nvGrpSpPr>
          <p:cNvPr id="157746" name="Group 50"/>
          <p:cNvGrpSpPr>
            <a:grpSpLocks/>
          </p:cNvGrpSpPr>
          <p:nvPr/>
        </p:nvGrpSpPr>
        <p:grpSpPr bwMode="auto">
          <a:xfrm>
            <a:off x="1782763" y="5554947"/>
            <a:ext cx="5791200" cy="898388"/>
            <a:chOff x="1123" y="2828"/>
            <a:chExt cx="3648" cy="819"/>
          </a:xfrm>
        </p:grpSpPr>
        <p:sp>
          <p:nvSpPr>
            <p:cNvPr id="10248" name="Line 41"/>
            <p:cNvSpPr>
              <a:spLocks noChangeShapeType="1"/>
            </p:cNvSpPr>
            <p:nvPr/>
          </p:nvSpPr>
          <p:spPr bwMode="auto">
            <a:xfrm rot="5400000">
              <a:off x="2946" y="1005"/>
              <a:ext cx="2" cy="3648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s-ES"/>
            </a:p>
          </p:txBody>
        </p:sp>
        <p:sp>
          <p:nvSpPr>
            <p:cNvPr id="10249" name="Text Box 43"/>
            <p:cNvSpPr txBox="1">
              <a:spLocks noChangeArrowheads="1"/>
            </p:cNvSpPr>
            <p:nvPr/>
          </p:nvSpPr>
          <p:spPr bwMode="auto">
            <a:xfrm>
              <a:off x="1887" y="3359"/>
              <a:ext cx="17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_tradnl" altLang="es-ES" sz="2400" dirty="0">
                  <a:latin typeface="Times New Roman" pitchFamily="18" charset="0"/>
                </a:rPr>
                <a:t>P o t e n c i a l i d a d</a:t>
              </a:r>
            </a:p>
          </p:txBody>
        </p:sp>
      </p:grpSp>
      <p:sp>
        <p:nvSpPr>
          <p:cNvPr id="157742" name="Rectangle 46" descr="Vertical clara"/>
          <p:cNvSpPr>
            <a:spLocks noChangeArrowheads="1"/>
          </p:cNvSpPr>
          <p:nvPr/>
        </p:nvSpPr>
        <p:spPr bwMode="auto">
          <a:xfrm>
            <a:off x="2095500" y="1504950"/>
            <a:ext cx="2647950" cy="3790950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sz="3600">
                <a:latin typeface="Times New Roman" pitchFamily="18" charset="0"/>
              </a:rPr>
              <a:t>Desarrollo</a:t>
            </a:r>
          </a:p>
          <a:p>
            <a:pPr algn="ctr" eaLnBrk="1" hangingPunct="1"/>
            <a:r>
              <a:rPr lang="es-ES_tradnl" altLang="es-ES" sz="3600">
                <a:latin typeface="Times New Roman" pitchFamily="18" charset="0"/>
              </a:rPr>
              <a:t>de</a:t>
            </a:r>
          </a:p>
          <a:p>
            <a:pPr algn="ctr" eaLnBrk="1" hangingPunct="1"/>
            <a:r>
              <a:rPr lang="es-ES_tradnl" altLang="es-ES" sz="3600">
                <a:latin typeface="Times New Roman" pitchFamily="18" charset="0"/>
              </a:rPr>
              <a:t>Volumen</a:t>
            </a:r>
            <a:endParaRPr lang="es-ES_tradnl" altLang="es-ES" sz="2400">
              <a:latin typeface="Times New Roman" pitchFamily="18" charset="0"/>
            </a:endParaRPr>
          </a:p>
        </p:txBody>
      </p:sp>
      <p:sp>
        <p:nvSpPr>
          <p:cNvPr id="157743" name="Rectangle 47" descr="Cuadrícula grande"/>
          <p:cNvSpPr>
            <a:spLocks noChangeArrowheads="1"/>
          </p:cNvSpPr>
          <p:nvPr/>
        </p:nvSpPr>
        <p:spPr bwMode="auto">
          <a:xfrm>
            <a:off x="4800600" y="1504950"/>
            <a:ext cx="2647950" cy="2286000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sz="3600">
                <a:latin typeface="Times New Roman" pitchFamily="18" charset="0"/>
              </a:rPr>
              <a:t>Mantener</a:t>
            </a:r>
            <a:endParaRPr lang="es-ES_tradnl" altLang="es-ES" sz="2400">
              <a:latin typeface="Times New Roman" pitchFamily="18" charset="0"/>
            </a:endParaRPr>
          </a:p>
        </p:txBody>
      </p:sp>
      <p:sp>
        <p:nvSpPr>
          <p:cNvPr id="157744" name="Rectangle 48" descr="Tablero de damas grande"/>
          <p:cNvSpPr>
            <a:spLocks noChangeArrowheads="1"/>
          </p:cNvSpPr>
          <p:nvPr/>
        </p:nvSpPr>
        <p:spPr bwMode="auto">
          <a:xfrm>
            <a:off x="4800600" y="3848100"/>
            <a:ext cx="2647950" cy="1447800"/>
          </a:xfrm>
          <a:prstGeom prst="rect">
            <a:avLst/>
          </a:prstGeom>
          <a:pattFill prst="lgCheck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sz="3600">
                <a:latin typeface="Times New Roman" pitchFamily="18" charset="0"/>
              </a:rPr>
              <a:t>Price Out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818293" y="2205603"/>
            <a:ext cx="95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Alta</a:t>
            </a:r>
            <a:endParaRPr lang="es-ES" sz="24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10990" y="4263479"/>
            <a:ext cx="95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Baja</a:t>
            </a:r>
            <a:endParaRPr lang="es-ES" sz="2400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043238" y="5631631"/>
            <a:ext cx="95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Alta</a:t>
            </a:r>
            <a:endParaRPr lang="es-ES" sz="24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707534" y="5631631"/>
            <a:ext cx="95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Baja</a:t>
            </a:r>
            <a:endParaRPr lang="es-ES" sz="2400" b="1" dirty="0"/>
          </a:p>
        </p:txBody>
      </p:sp>
      <p:pic>
        <p:nvPicPr>
          <p:cNvPr id="19" name="18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9497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7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7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7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7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7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7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7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7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7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42" grpId="0" animBg="1" autoUpdateAnimBg="0"/>
      <p:bldP spid="157743" grpId="0" animBg="1" autoUpdateAnimBg="0"/>
      <p:bldP spid="157744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altLang="es-ES" sz="4200" dirty="0" smtClean="0"/>
              <a:t>Matriz: Acciones de Rentabilidad</a:t>
            </a:r>
            <a:endParaRPr lang="es-ES" altLang="es-ES" sz="4200" dirty="0" smtClean="0"/>
          </a:p>
        </p:txBody>
      </p:sp>
      <p:grpSp>
        <p:nvGrpSpPr>
          <p:cNvPr id="160771" name="Group 3"/>
          <p:cNvGrpSpPr>
            <a:grpSpLocks/>
          </p:cNvGrpSpPr>
          <p:nvPr/>
        </p:nvGrpSpPr>
        <p:grpSpPr bwMode="auto">
          <a:xfrm>
            <a:off x="467544" y="1209675"/>
            <a:ext cx="1296144" cy="4524375"/>
            <a:chOff x="763" y="762"/>
            <a:chExt cx="818" cy="2850"/>
          </a:xfrm>
        </p:grpSpPr>
        <p:sp>
          <p:nvSpPr>
            <p:cNvPr id="11276" name="Line 4"/>
            <p:cNvSpPr>
              <a:spLocks noChangeShapeType="1"/>
            </p:cNvSpPr>
            <p:nvPr/>
          </p:nvSpPr>
          <p:spPr bwMode="auto">
            <a:xfrm>
              <a:off x="1581" y="802"/>
              <a:ext cx="0" cy="2583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s-ES"/>
            </a:p>
          </p:txBody>
        </p:sp>
        <p:sp>
          <p:nvSpPr>
            <p:cNvPr id="11277" name="Text Box 5"/>
            <p:cNvSpPr txBox="1">
              <a:spLocks noChangeArrowheads="1"/>
            </p:cNvSpPr>
            <p:nvPr/>
          </p:nvSpPr>
          <p:spPr bwMode="auto">
            <a:xfrm>
              <a:off x="763" y="762"/>
              <a:ext cx="208" cy="2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S_tradnl" altLang="es-ES" sz="2400" dirty="0">
                  <a:latin typeface="Times New Roman" pitchFamily="18" charset="0"/>
                </a:rPr>
                <a:t>Rentabilidad</a:t>
              </a:r>
            </a:p>
          </p:txBody>
        </p:sp>
      </p:grpSp>
      <p:grpSp>
        <p:nvGrpSpPr>
          <p:cNvPr id="160775" name="Group 7"/>
          <p:cNvGrpSpPr>
            <a:grpSpLocks/>
          </p:cNvGrpSpPr>
          <p:nvPr/>
        </p:nvGrpSpPr>
        <p:grpSpPr bwMode="auto">
          <a:xfrm>
            <a:off x="1860550" y="5478466"/>
            <a:ext cx="5791200" cy="827088"/>
            <a:chOff x="1172" y="3451"/>
            <a:chExt cx="3648" cy="521"/>
          </a:xfrm>
        </p:grpSpPr>
        <p:sp>
          <p:nvSpPr>
            <p:cNvPr id="11273" name="Line 8"/>
            <p:cNvSpPr>
              <a:spLocks noChangeShapeType="1"/>
            </p:cNvSpPr>
            <p:nvPr/>
          </p:nvSpPr>
          <p:spPr bwMode="auto">
            <a:xfrm rot="5400000">
              <a:off x="2995" y="1628"/>
              <a:ext cx="2" cy="3648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s-ES"/>
            </a:p>
          </p:txBody>
        </p:sp>
        <p:sp>
          <p:nvSpPr>
            <p:cNvPr id="11274" name="Text Box 9"/>
            <p:cNvSpPr txBox="1">
              <a:spLocks noChangeArrowheads="1"/>
            </p:cNvSpPr>
            <p:nvPr/>
          </p:nvSpPr>
          <p:spPr bwMode="auto">
            <a:xfrm>
              <a:off x="1887" y="3684"/>
              <a:ext cx="17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_tradnl" altLang="es-ES" sz="2400">
                  <a:latin typeface="Times New Roman" pitchFamily="18" charset="0"/>
                </a:rPr>
                <a:t>Riesgo de abandono</a:t>
              </a:r>
            </a:p>
          </p:txBody>
        </p:sp>
      </p:grpSp>
      <p:sp>
        <p:nvSpPr>
          <p:cNvPr id="160779" name="Rectangle 11" descr="Vertical clara"/>
          <p:cNvSpPr>
            <a:spLocks noChangeArrowheads="1"/>
          </p:cNvSpPr>
          <p:nvPr/>
        </p:nvSpPr>
        <p:spPr bwMode="auto">
          <a:xfrm>
            <a:off x="2038350" y="1504950"/>
            <a:ext cx="2647950" cy="2952750"/>
          </a:xfrm>
          <a:prstGeom prst="rect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sz="2800">
                <a:latin typeface="Times New Roman" pitchFamily="18" charset="0"/>
              </a:rPr>
              <a:t>Mantenimiento</a:t>
            </a:r>
          </a:p>
          <a:p>
            <a:pPr algn="ctr" eaLnBrk="1" hangingPunct="1"/>
            <a:r>
              <a:rPr lang="es-ES_tradnl" altLang="es-ES" sz="2400" b="1">
                <a:latin typeface="Times New Roman" pitchFamily="18" charset="0"/>
              </a:rPr>
              <a:t> /</a:t>
            </a:r>
          </a:p>
          <a:p>
            <a:pPr algn="ctr" eaLnBrk="1" hangingPunct="1"/>
            <a:r>
              <a:rPr lang="es-ES_tradnl" altLang="es-ES" sz="2800">
                <a:latin typeface="Times New Roman" pitchFamily="18" charset="0"/>
              </a:rPr>
              <a:t>Profundización</a:t>
            </a:r>
          </a:p>
        </p:txBody>
      </p:sp>
      <p:sp>
        <p:nvSpPr>
          <p:cNvPr id="160780" name="Rectangle 12" descr="Cuadrícula grande"/>
          <p:cNvSpPr>
            <a:spLocks noChangeArrowheads="1"/>
          </p:cNvSpPr>
          <p:nvPr/>
        </p:nvSpPr>
        <p:spPr bwMode="auto">
          <a:xfrm>
            <a:off x="4800600" y="1504950"/>
            <a:ext cx="2647950" cy="2952750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sz="2800">
                <a:latin typeface="Times New Roman" pitchFamily="18" charset="0"/>
              </a:rPr>
              <a:t>Retención</a:t>
            </a:r>
          </a:p>
        </p:txBody>
      </p:sp>
      <p:sp>
        <p:nvSpPr>
          <p:cNvPr id="160781" name="Rectangle 13" descr="Tablero de damas grande"/>
          <p:cNvSpPr>
            <a:spLocks noChangeArrowheads="1"/>
          </p:cNvSpPr>
          <p:nvPr/>
        </p:nvSpPr>
        <p:spPr bwMode="auto">
          <a:xfrm>
            <a:off x="4800600" y="4533900"/>
            <a:ext cx="2647950" cy="762000"/>
          </a:xfrm>
          <a:prstGeom prst="rect">
            <a:avLst/>
          </a:prstGeom>
          <a:pattFill prst="lgCheck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sz="2800">
                <a:latin typeface="Times New Roman" pitchFamily="18" charset="0"/>
              </a:rPr>
              <a:t>Price Out</a:t>
            </a:r>
          </a:p>
        </p:txBody>
      </p:sp>
      <p:sp>
        <p:nvSpPr>
          <p:cNvPr id="160782" name="Rectangle 14" descr="Tablero de damas grande"/>
          <p:cNvSpPr>
            <a:spLocks noChangeArrowheads="1"/>
          </p:cNvSpPr>
          <p:nvPr/>
        </p:nvSpPr>
        <p:spPr bwMode="auto">
          <a:xfrm>
            <a:off x="2046288" y="4560888"/>
            <a:ext cx="2647950" cy="742950"/>
          </a:xfrm>
          <a:prstGeom prst="rect">
            <a:avLst/>
          </a:prstGeom>
          <a:pattFill prst="lgCheck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sz="2800">
                <a:latin typeface="Times New Roman" pitchFamily="18" charset="0"/>
              </a:rPr>
              <a:t>Price Out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818293" y="2205603"/>
            <a:ext cx="95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Alta</a:t>
            </a:r>
            <a:endParaRPr lang="es-ES" sz="2400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810990" y="4263479"/>
            <a:ext cx="95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Baja</a:t>
            </a:r>
            <a:endParaRPr lang="es-ES" sz="24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043238" y="5373216"/>
            <a:ext cx="95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Alta</a:t>
            </a:r>
            <a:endParaRPr lang="es-ES" sz="24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707534" y="5373216"/>
            <a:ext cx="952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Baja</a:t>
            </a:r>
            <a:endParaRPr lang="es-ES" sz="2400" b="1" dirty="0"/>
          </a:p>
        </p:txBody>
      </p:sp>
      <p:pic>
        <p:nvPicPr>
          <p:cNvPr id="20" name="19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19481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9" grpId="0" animBg="1" autoUpdateAnimBg="0"/>
      <p:bldP spid="160780" grpId="0" animBg="1" autoUpdateAnimBg="0"/>
      <p:bldP spid="160781" grpId="0" animBg="1" autoUpdateAnimBg="0"/>
      <p:bldP spid="160782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47"/>
          <p:cNvGrpSpPr>
            <a:grpSpLocks/>
          </p:cNvGrpSpPr>
          <p:nvPr/>
        </p:nvGrpSpPr>
        <p:grpSpPr bwMode="auto">
          <a:xfrm>
            <a:off x="0" y="971550"/>
            <a:ext cx="9144000" cy="76200"/>
            <a:chOff x="0" y="612"/>
            <a:chExt cx="5760" cy="48"/>
          </a:xfrm>
        </p:grpSpPr>
        <p:sp>
          <p:nvSpPr>
            <p:cNvPr id="18477" name="Line 48"/>
            <p:cNvSpPr>
              <a:spLocks noChangeShapeType="1"/>
            </p:cNvSpPr>
            <p:nvPr/>
          </p:nvSpPr>
          <p:spPr bwMode="auto">
            <a:xfrm>
              <a:off x="0" y="612"/>
              <a:ext cx="5760" cy="0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8478" name="Line 49"/>
            <p:cNvSpPr>
              <a:spLocks noChangeShapeType="1"/>
            </p:cNvSpPr>
            <p:nvPr/>
          </p:nvSpPr>
          <p:spPr bwMode="auto">
            <a:xfrm>
              <a:off x="0" y="660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50578" name="Rectangle 50"/>
          <p:cNvSpPr>
            <a:spLocks noChangeArrowheads="1"/>
          </p:cNvSpPr>
          <p:nvPr/>
        </p:nvSpPr>
        <p:spPr bwMode="auto">
          <a:xfrm>
            <a:off x="19050" y="273050"/>
            <a:ext cx="78867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ES_tradnl" altLang="es-ES" sz="3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Cluster</a:t>
            </a:r>
            <a:r>
              <a:rPr lang="es-ES_tradnl" altLang="es-E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 Retener  </a:t>
            </a:r>
            <a:endParaRPr lang="es-ES" altLang="es-ES" sz="36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0581" name="Text Box 53"/>
          <p:cNvSpPr txBox="1">
            <a:spLocks noChangeArrowheads="1"/>
          </p:cNvSpPr>
          <p:nvPr/>
        </p:nvSpPr>
        <p:spPr bwMode="auto">
          <a:xfrm>
            <a:off x="588963" y="1879600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Riesgo de Abandono</a:t>
            </a:r>
            <a:endParaRPr lang="es-ES" altLang="es-ES" b="1"/>
          </a:p>
        </p:txBody>
      </p:sp>
      <p:sp>
        <p:nvSpPr>
          <p:cNvPr id="150582" name="Text Box 54"/>
          <p:cNvSpPr txBox="1">
            <a:spLocks noChangeArrowheads="1"/>
          </p:cNvSpPr>
          <p:nvPr/>
        </p:nvSpPr>
        <p:spPr bwMode="auto">
          <a:xfrm>
            <a:off x="588963" y="2773363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Outliers</a:t>
            </a:r>
            <a:endParaRPr lang="es-ES" altLang="es-ES" b="1"/>
          </a:p>
        </p:txBody>
      </p:sp>
      <p:sp>
        <p:nvSpPr>
          <p:cNvPr id="150583" name="Text Box 55"/>
          <p:cNvSpPr txBox="1">
            <a:spLocks noChangeArrowheads="1"/>
          </p:cNvSpPr>
          <p:nvPr/>
        </p:nvSpPr>
        <p:spPr bwMode="auto">
          <a:xfrm>
            <a:off x="4049713" y="1792288"/>
            <a:ext cx="1243012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dirty="0"/>
              <a:t> </a:t>
            </a:r>
            <a:r>
              <a:rPr lang="es-ES_tradnl" altLang="es-ES" dirty="0" smtClean="0"/>
              <a:t>750-999</a:t>
            </a:r>
            <a:endParaRPr lang="es-ES" altLang="es-ES" dirty="0"/>
          </a:p>
        </p:txBody>
      </p:sp>
      <p:sp>
        <p:nvSpPr>
          <p:cNvPr id="150584" name="Text Box 56"/>
          <p:cNvSpPr txBox="1">
            <a:spLocks noChangeArrowheads="1"/>
          </p:cNvSpPr>
          <p:nvPr/>
        </p:nvSpPr>
        <p:spPr bwMode="auto">
          <a:xfrm>
            <a:off x="6150769" y="1797050"/>
            <a:ext cx="1299369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dirty="0"/>
              <a:t>   </a:t>
            </a:r>
            <a:r>
              <a:rPr lang="es-ES_tradnl" altLang="es-ES" dirty="0" smtClean="0"/>
              <a:t>Null-749   </a:t>
            </a:r>
            <a:endParaRPr lang="es-ES" altLang="es-ES" dirty="0"/>
          </a:p>
        </p:txBody>
      </p:sp>
      <p:sp>
        <p:nvSpPr>
          <p:cNvPr id="150585" name="Text Box 57"/>
          <p:cNvSpPr txBox="1">
            <a:spLocks noChangeArrowheads="1"/>
          </p:cNvSpPr>
          <p:nvPr/>
        </p:nvSpPr>
        <p:spPr bwMode="auto">
          <a:xfrm>
            <a:off x="4041775" y="2170113"/>
            <a:ext cx="12509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68%</a:t>
            </a:r>
          </a:p>
        </p:txBody>
      </p:sp>
      <p:sp>
        <p:nvSpPr>
          <p:cNvPr id="150586" name="Text Box 58"/>
          <p:cNvSpPr txBox="1">
            <a:spLocks noChangeArrowheads="1"/>
          </p:cNvSpPr>
          <p:nvPr/>
        </p:nvSpPr>
        <p:spPr bwMode="auto">
          <a:xfrm>
            <a:off x="6423025" y="2182813"/>
            <a:ext cx="947738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/>
              <a:t>32%</a:t>
            </a:r>
            <a:endParaRPr lang="es-ES" altLang="es-ES"/>
          </a:p>
        </p:txBody>
      </p:sp>
      <p:sp>
        <p:nvSpPr>
          <p:cNvPr id="150587" name="Text Box 59"/>
          <p:cNvSpPr txBox="1">
            <a:spLocks noChangeArrowheads="1"/>
          </p:cNvSpPr>
          <p:nvPr/>
        </p:nvSpPr>
        <p:spPr bwMode="auto">
          <a:xfrm>
            <a:off x="588963" y="4783138"/>
            <a:ext cx="155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Rentabilidad</a:t>
            </a:r>
            <a:endParaRPr lang="es-ES" altLang="es-ES" b="1"/>
          </a:p>
        </p:txBody>
      </p:sp>
      <p:sp>
        <p:nvSpPr>
          <p:cNvPr id="150588" name="Text Box 60"/>
          <p:cNvSpPr txBox="1">
            <a:spLocks noChangeArrowheads="1"/>
          </p:cNvSpPr>
          <p:nvPr/>
        </p:nvSpPr>
        <p:spPr bwMode="auto">
          <a:xfrm>
            <a:off x="3098800" y="4448175"/>
            <a:ext cx="96520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/>
              <a:t>   6-10 </a:t>
            </a:r>
            <a:endParaRPr lang="es-ES" altLang="es-ES"/>
          </a:p>
        </p:txBody>
      </p:sp>
      <p:sp>
        <p:nvSpPr>
          <p:cNvPr id="150589" name="Text Box 61"/>
          <p:cNvSpPr txBox="1">
            <a:spLocks noChangeArrowheads="1"/>
          </p:cNvSpPr>
          <p:nvPr/>
        </p:nvSpPr>
        <p:spPr bwMode="auto">
          <a:xfrm>
            <a:off x="3082925" y="4840288"/>
            <a:ext cx="9842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7%</a:t>
            </a:r>
          </a:p>
        </p:txBody>
      </p:sp>
      <p:sp>
        <p:nvSpPr>
          <p:cNvPr id="150590" name="Text Box 62"/>
          <p:cNvSpPr txBox="1">
            <a:spLocks noChangeArrowheads="1"/>
          </p:cNvSpPr>
          <p:nvPr/>
        </p:nvSpPr>
        <p:spPr bwMode="auto">
          <a:xfrm>
            <a:off x="5689600" y="4464050"/>
            <a:ext cx="92075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1-5</a:t>
            </a:r>
            <a:endParaRPr lang="es-ES" altLang="es-ES"/>
          </a:p>
        </p:txBody>
      </p:sp>
      <p:sp>
        <p:nvSpPr>
          <p:cNvPr id="150591" name="Text Box 63"/>
          <p:cNvSpPr txBox="1">
            <a:spLocks noChangeArrowheads="1"/>
          </p:cNvSpPr>
          <p:nvPr/>
        </p:nvSpPr>
        <p:spPr bwMode="auto">
          <a:xfrm>
            <a:off x="5686425" y="4849813"/>
            <a:ext cx="928688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15%</a:t>
            </a:r>
          </a:p>
        </p:txBody>
      </p:sp>
      <p:sp>
        <p:nvSpPr>
          <p:cNvPr id="150592" name="Text Box 64"/>
          <p:cNvSpPr txBox="1">
            <a:spLocks noChangeArrowheads="1"/>
          </p:cNvSpPr>
          <p:nvPr/>
        </p:nvSpPr>
        <p:spPr bwMode="auto">
          <a:xfrm>
            <a:off x="588963" y="562610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Potencialidad</a:t>
            </a:r>
            <a:endParaRPr lang="es-ES" altLang="es-ES" b="1"/>
          </a:p>
        </p:txBody>
      </p:sp>
      <p:sp>
        <p:nvSpPr>
          <p:cNvPr id="150593" name="Text Box 65"/>
          <p:cNvSpPr txBox="1">
            <a:spLocks noChangeArrowheads="1"/>
          </p:cNvSpPr>
          <p:nvPr/>
        </p:nvSpPr>
        <p:spPr bwMode="auto">
          <a:xfrm>
            <a:off x="4848225" y="5381625"/>
            <a:ext cx="91440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/>
              <a:t>  5-10</a:t>
            </a:r>
            <a:endParaRPr lang="es-ES" altLang="es-ES"/>
          </a:p>
        </p:txBody>
      </p:sp>
      <p:sp>
        <p:nvSpPr>
          <p:cNvPr id="150594" name="Text Box 66"/>
          <p:cNvSpPr txBox="1">
            <a:spLocks noChangeArrowheads="1"/>
          </p:cNvSpPr>
          <p:nvPr/>
        </p:nvSpPr>
        <p:spPr bwMode="auto">
          <a:xfrm>
            <a:off x="4819650" y="5773738"/>
            <a:ext cx="9461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14%</a:t>
            </a:r>
          </a:p>
        </p:txBody>
      </p:sp>
      <p:sp>
        <p:nvSpPr>
          <p:cNvPr id="150595" name="Text Box 67"/>
          <p:cNvSpPr txBox="1">
            <a:spLocks noChangeArrowheads="1"/>
          </p:cNvSpPr>
          <p:nvPr/>
        </p:nvSpPr>
        <p:spPr bwMode="auto">
          <a:xfrm>
            <a:off x="6362700" y="5376863"/>
            <a:ext cx="80645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/>
              <a:t>  1-4 </a:t>
            </a:r>
            <a:endParaRPr lang="es-ES" altLang="es-ES"/>
          </a:p>
        </p:txBody>
      </p:sp>
      <p:sp>
        <p:nvSpPr>
          <p:cNvPr id="150596" name="Text Box 68"/>
          <p:cNvSpPr txBox="1">
            <a:spLocks noChangeArrowheads="1"/>
          </p:cNvSpPr>
          <p:nvPr/>
        </p:nvSpPr>
        <p:spPr bwMode="auto">
          <a:xfrm>
            <a:off x="6378575" y="5762625"/>
            <a:ext cx="79533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1%</a:t>
            </a:r>
          </a:p>
        </p:txBody>
      </p:sp>
      <p:sp>
        <p:nvSpPr>
          <p:cNvPr id="150597" name="Text Box 69"/>
          <p:cNvSpPr txBox="1">
            <a:spLocks noChangeArrowheads="1"/>
          </p:cNvSpPr>
          <p:nvPr/>
        </p:nvSpPr>
        <p:spPr bwMode="auto">
          <a:xfrm>
            <a:off x="5764213" y="2738438"/>
            <a:ext cx="893762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NO</a:t>
            </a:r>
            <a:endParaRPr lang="es-ES" altLang="es-ES"/>
          </a:p>
        </p:txBody>
      </p:sp>
      <p:sp>
        <p:nvSpPr>
          <p:cNvPr id="150598" name="Text Box 70"/>
          <p:cNvSpPr txBox="1">
            <a:spLocks noChangeArrowheads="1"/>
          </p:cNvSpPr>
          <p:nvPr/>
        </p:nvSpPr>
        <p:spPr bwMode="auto">
          <a:xfrm>
            <a:off x="5754688" y="3130550"/>
            <a:ext cx="9048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31%</a:t>
            </a:r>
          </a:p>
        </p:txBody>
      </p:sp>
      <p:sp>
        <p:nvSpPr>
          <p:cNvPr id="150599" name="Text Box 71"/>
          <p:cNvSpPr txBox="1">
            <a:spLocks noChangeArrowheads="1"/>
          </p:cNvSpPr>
          <p:nvPr/>
        </p:nvSpPr>
        <p:spPr bwMode="auto">
          <a:xfrm>
            <a:off x="7392988" y="2733675"/>
            <a:ext cx="70485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SI</a:t>
            </a:r>
            <a:endParaRPr lang="es-ES" altLang="es-ES"/>
          </a:p>
        </p:txBody>
      </p:sp>
      <p:sp>
        <p:nvSpPr>
          <p:cNvPr id="150600" name="Text Box 72"/>
          <p:cNvSpPr txBox="1">
            <a:spLocks noChangeArrowheads="1"/>
          </p:cNvSpPr>
          <p:nvPr/>
        </p:nvSpPr>
        <p:spPr bwMode="auto">
          <a:xfrm>
            <a:off x="7408863" y="3119438"/>
            <a:ext cx="7000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/>
              <a:t>1%</a:t>
            </a:r>
            <a:endParaRPr lang="es-ES" altLang="es-ES"/>
          </a:p>
        </p:txBody>
      </p:sp>
      <p:sp>
        <p:nvSpPr>
          <p:cNvPr id="150601" name="AutoShape 73"/>
          <p:cNvSpPr>
            <a:spLocks noChangeArrowheads="1"/>
          </p:cNvSpPr>
          <p:nvPr/>
        </p:nvSpPr>
        <p:spPr bwMode="auto">
          <a:xfrm rot="5400000">
            <a:off x="7472363" y="2181225"/>
            <a:ext cx="374650" cy="419100"/>
          </a:xfrm>
          <a:custGeom>
            <a:avLst/>
            <a:gdLst>
              <a:gd name="T0" fmla="*/ 262359 w 21600"/>
              <a:gd name="T1" fmla="*/ 0 h 21600"/>
              <a:gd name="T2" fmla="*/ 262359 w 21600"/>
              <a:gd name="T3" fmla="*/ 235899 h 21600"/>
              <a:gd name="T4" fmla="*/ 56145 w 21600"/>
              <a:gd name="T5" fmla="*/ 419100 h 21600"/>
              <a:gd name="T6" fmla="*/ 374650 w 21600"/>
              <a:gd name="T7" fmla="*/ 1179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02" name="AutoShape 74"/>
          <p:cNvSpPr>
            <a:spLocks noChangeArrowheads="1"/>
          </p:cNvSpPr>
          <p:nvPr/>
        </p:nvSpPr>
        <p:spPr bwMode="auto">
          <a:xfrm rot="16200000" flipH="1">
            <a:off x="5903913" y="2179638"/>
            <a:ext cx="374650" cy="419100"/>
          </a:xfrm>
          <a:custGeom>
            <a:avLst/>
            <a:gdLst>
              <a:gd name="T0" fmla="*/ 262359 w 21600"/>
              <a:gd name="T1" fmla="*/ 0 h 21600"/>
              <a:gd name="T2" fmla="*/ 262359 w 21600"/>
              <a:gd name="T3" fmla="*/ 235899 h 21600"/>
              <a:gd name="T4" fmla="*/ 56145 w 21600"/>
              <a:gd name="T5" fmla="*/ 419100 h 21600"/>
              <a:gd name="T6" fmla="*/ 374650 w 21600"/>
              <a:gd name="T7" fmla="*/ 1179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03" name="AutoShape 75"/>
          <p:cNvSpPr>
            <a:spLocks noChangeArrowheads="1"/>
          </p:cNvSpPr>
          <p:nvPr/>
        </p:nvSpPr>
        <p:spPr bwMode="auto">
          <a:xfrm rot="10800000">
            <a:off x="4170363" y="4429125"/>
            <a:ext cx="690562" cy="541338"/>
          </a:xfrm>
          <a:custGeom>
            <a:avLst/>
            <a:gdLst>
              <a:gd name="T0" fmla="*/ 483585 w 21600"/>
              <a:gd name="T1" fmla="*/ 0 h 21600"/>
              <a:gd name="T2" fmla="*/ 483585 w 21600"/>
              <a:gd name="T3" fmla="*/ 304703 h 21600"/>
              <a:gd name="T4" fmla="*/ 103488 w 21600"/>
              <a:gd name="T5" fmla="*/ 541338 h 21600"/>
              <a:gd name="T6" fmla="*/ 690562 w 21600"/>
              <a:gd name="T7" fmla="*/ 152352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04" name="AutoShape 76"/>
          <p:cNvSpPr>
            <a:spLocks noChangeArrowheads="1"/>
          </p:cNvSpPr>
          <p:nvPr/>
        </p:nvSpPr>
        <p:spPr bwMode="auto">
          <a:xfrm rot="10800000" flipH="1">
            <a:off x="4949825" y="4425950"/>
            <a:ext cx="690563" cy="541338"/>
          </a:xfrm>
          <a:custGeom>
            <a:avLst/>
            <a:gdLst>
              <a:gd name="T0" fmla="*/ 483586 w 21600"/>
              <a:gd name="T1" fmla="*/ 0 h 21600"/>
              <a:gd name="T2" fmla="*/ 483586 w 21600"/>
              <a:gd name="T3" fmla="*/ 304703 h 21600"/>
              <a:gd name="T4" fmla="*/ 103489 w 21600"/>
              <a:gd name="T5" fmla="*/ 541338 h 21600"/>
              <a:gd name="T6" fmla="*/ 690563 w 21600"/>
              <a:gd name="T7" fmla="*/ 152352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05" name="Text Box 77"/>
          <p:cNvSpPr txBox="1">
            <a:spLocks noChangeArrowheads="1"/>
          </p:cNvSpPr>
          <p:nvPr/>
        </p:nvSpPr>
        <p:spPr bwMode="auto">
          <a:xfrm>
            <a:off x="4048125" y="1411288"/>
            <a:ext cx="340201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 b="1"/>
              <a:t>CARTERA</a:t>
            </a:r>
            <a:endParaRPr lang="es-ES" altLang="es-ES" b="1"/>
          </a:p>
        </p:txBody>
      </p:sp>
      <p:sp>
        <p:nvSpPr>
          <p:cNvPr id="150606" name="AutoShape 78"/>
          <p:cNvSpPr>
            <a:spLocks noChangeArrowheads="1"/>
          </p:cNvSpPr>
          <p:nvPr/>
        </p:nvSpPr>
        <p:spPr bwMode="auto">
          <a:xfrm rot="10800000">
            <a:off x="5775325" y="5362575"/>
            <a:ext cx="358775" cy="328613"/>
          </a:xfrm>
          <a:custGeom>
            <a:avLst/>
            <a:gdLst>
              <a:gd name="T0" fmla="*/ 251242 w 21600"/>
              <a:gd name="T1" fmla="*/ 0 h 21600"/>
              <a:gd name="T2" fmla="*/ 251242 w 21600"/>
              <a:gd name="T3" fmla="*/ 184967 h 21600"/>
              <a:gd name="T4" fmla="*/ 53766 w 21600"/>
              <a:gd name="T5" fmla="*/ 328613 h 21600"/>
              <a:gd name="T6" fmla="*/ 358775 w 21600"/>
              <a:gd name="T7" fmla="*/ 92483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07" name="AutoShape 79"/>
          <p:cNvSpPr>
            <a:spLocks noChangeArrowheads="1"/>
          </p:cNvSpPr>
          <p:nvPr/>
        </p:nvSpPr>
        <p:spPr bwMode="auto">
          <a:xfrm rot="10800000" flipH="1">
            <a:off x="6011863" y="5370513"/>
            <a:ext cx="358775" cy="328612"/>
          </a:xfrm>
          <a:custGeom>
            <a:avLst/>
            <a:gdLst>
              <a:gd name="T0" fmla="*/ 251242 w 21600"/>
              <a:gd name="T1" fmla="*/ 0 h 21600"/>
              <a:gd name="T2" fmla="*/ 251242 w 21600"/>
              <a:gd name="T3" fmla="*/ 184966 h 21600"/>
              <a:gd name="T4" fmla="*/ 53766 w 21600"/>
              <a:gd name="T5" fmla="*/ 328612 h 21600"/>
              <a:gd name="T6" fmla="*/ 358775 w 21600"/>
              <a:gd name="T7" fmla="*/ 92483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08" name="Text Box 80"/>
          <p:cNvSpPr txBox="1">
            <a:spLocks noChangeArrowheads="1"/>
          </p:cNvSpPr>
          <p:nvPr/>
        </p:nvSpPr>
        <p:spPr bwMode="auto">
          <a:xfrm>
            <a:off x="1821417" y="6278563"/>
            <a:ext cx="3627916" cy="369332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s-AR"/>
            </a:defPPr>
            <a:lvl1pPr algn="ctr">
              <a:defRPr b="1"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ES_tradnl" altLang="es-ES" dirty="0"/>
              <a:t>ACCIÓN DE RETENCIÓN = 21%</a:t>
            </a:r>
            <a:endParaRPr lang="es-ES" altLang="es-ES" dirty="0"/>
          </a:p>
        </p:txBody>
      </p:sp>
      <p:sp>
        <p:nvSpPr>
          <p:cNvPr id="150609" name="AutoShape 81"/>
          <p:cNvSpPr>
            <a:spLocks noChangeArrowheads="1"/>
          </p:cNvSpPr>
          <p:nvPr/>
        </p:nvSpPr>
        <p:spPr bwMode="auto">
          <a:xfrm rot="5400000">
            <a:off x="3235325" y="5629275"/>
            <a:ext cx="874713" cy="284163"/>
          </a:xfrm>
          <a:prstGeom prst="rightArrow">
            <a:avLst>
              <a:gd name="adj1" fmla="val 50000"/>
              <a:gd name="adj2" fmla="val 769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150610" name="AutoShape 82"/>
          <p:cNvSpPr>
            <a:spLocks noChangeArrowheads="1"/>
          </p:cNvSpPr>
          <p:nvPr/>
        </p:nvSpPr>
        <p:spPr bwMode="auto">
          <a:xfrm rot="16200000" flipH="1">
            <a:off x="4247357" y="5563393"/>
            <a:ext cx="533400" cy="576263"/>
          </a:xfrm>
          <a:custGeom>
            <a:avLst/>
            <a:gdLst>
              <a:gd name="T0" fmla="*/ 367577 w 21600"/>
              <a:gd name="T1" fmla="*/ 0 h 21600"/>
              <a:gd name="T2" fmla="*/ 367577 w 21600"/>
              <a:gd name="T3" fmla="*/ 324361 h 21600"/>
              <a:gd name="T4" fmla="*/ 47636 w 21600"/>
              <a:gd name="T5" fmla="*/ 576263 h 21600"/>
              <a:gd name="T6" fmla="*/ 533400 w 21600"/>
              <a:gd name="T7" fmla="*/ 16218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4192 h 21600"/>
              <a:gd name="T14" fmla="*/ 19516 w 21600"/>
              <a:gd name="T15" fmla="*/ 796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885" y="0"/>
                </a:lnTo>
                <a:lnTo>
                  <a:pt x="14885" y="4192"/>
                </a:lnTo>
                <a:lnTo>
                  <a:pt x="12427" y="4192"/>
                </a:lnTo>
                <a:cubicBezTo>
                  <a:pt x="5564" y="4192"/>
                  <a:pt x="0" y="7758"/>
                  <a:pt x="0" y="12158"/>
                </a:cubicBezTo>
                <a:lnTo>
                  <a:pt x="0" y="21600"/>
                </a:lnTo>
                <a:lnTo>
                  <a:pt x="3857" y="21600"/>
                </a:lnTo>
                <a:lnTo>
                  <a:pt x="3857" y="12158"/>
                </a:lnTo>
                <a:cubicBezTo>
                  <a:pt x="3857" y="9843"/>
                  <a:pt x="7694" y="7966"/>
                  <a:pt x="12427" y="7966"/>
                </a:cubicBezTo>
                <a:lnTo>
                  <a:pt x="14885" y="7966"/>
                </a:lnTo>
                <a:lnTo>
                  <a:pt x="14885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11" name="Text Box 83"/>
          <p:cNvSpPr txBox="1">
            <a:spLocks noChangeArrowheads="1"/>
          </p:cNvSpPr>
          <p:nvPr/>
        </p:nvSpPr>
        <p:spPr bwMode="auto">
          <a:xfrm>
            <a:off x="579438" y="3708400"/>
            <a:ext cx="197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Score de Riesgo</a:t>
            </a:r>
            <a:endParaRPr lang="es-ES" altLang="es-ES" b="1"/>
          </a:p>
        </p:txBody>
      </p:sp>
      <p:sp>
        <p:nvSpPr>
          <p:cNvPr id="150612" name="Text Box 84"/>
          <p:cNvSpPr txBox="1">
            <a:spLocks noChangeArrowheads="1"/>
          </p:cNvSpPr>
          <p:nvPr/>
        </p:nvSpPr>
        <p:spPr bwMode="auto">
          <a:xfrm>
            <a:off x="4413250" y="3617913"/>
            <a:ext cx="95885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&gt;=770  </a:t>
            </a:r>
            <a:endParaRPr lang="es-ES" altLang="es-ES"/>
          </a:p>
        </p:txBody>
      </p:sp>
      <p:sp>
        <p:nvSpPr>
          <p:cNvPr id="150613" name="Text Box 85"/>
          <p:cNvSpPr txBox="1">
            <a:spLocks noChangeArrowheads="1"/>
          </p:cNvSpPr>
          <p:nvPr/>
        </p:nvSpPr>
        <p:spPr bwMode="auto">
          <a:xfrm>
            <a:off x="4400550" y="4010025"/>
            <a:ext cx="981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22%</a:t>
            </a:r>
          </a:p>
        </p:txBody>
      </p:sp>
      <p:sp>
        <p:nvSpPr>
          <p:cNvPr id="150614" name="Text Box 86"/>
          <p:cNvSpPr txBox="1">
            <a:spLocks noChangeArrowheads="1"/>
          </p:cNvSpPr>
          <p:nvPr/>
        </p:nvSpPr>
        <p:spPr bwMode="auto">
          <a:xfrm>
            <a:off x="6896100" y="3595688"/>
            <a:ext cx="93345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/>
              <a:t> &lt;770</a:t>
            </a:r>
            <a:endParaRPr lang="es-ES" altLang="es-ES"/>
          </a:p>
        </p:txBody>
      </p:sp>
      <p:sp>
        <p:nvSpPr>
          <p:cNvPr id="150615" name="Text Box 87"/>
          <p:cNvSpPr txBox="1">
            <a:spLocks noChangeArrowheads="1"/>
          </p:cNvSpPr>
          <p:nvPr/>
        </p:nvSpPr>
        <p:spPr bwMode="auto">
          <a:xfrm>
            <a:off x="6911975" y="3981450"/>
            <a:ext cx="9191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9%</a:t>
            </a:r>
          </a:p>
        </p:txBody>
      </p:sp>
      <p:sp>
        <p:nvSpPr>
          <p:cNvPr id="150616" name="AutoShape 88"/>
          <p:cNvSpPr>
            <a:spLocks noChangeArrowheads="1"/>
          </p:cNvSpPr>
          <p:nvPr/>
        </p:nvSpPr>
        <p:spPr bwMode="auto">
          <a:xfrm rot="10800000">
            <a:off x="5414963" y="3560763"/>
            <a:ext cx="690562" cy="541337"/>
          </a:xfrm>
          <a:custGeom>
            <a:avLst/>
            <a:gdLst>
              <a:gd name="T0" fmla="*/ 483585 w 21600"/>
              <a:gd name="T1" fmla="*/ 0 h 21600"/>
              <a:gd name="T2" fmla="*/ 483585 w 21600"/>
              <a:gd name="T3" fmla="*/ 304703 h 21600"/>
              <a:gd name="T4" fmla="*/ 103488 w 21600"/>
              <a:gd name="T5" fmla="*/ 541337 h 21600"/>
              <a:gd name="T6" fmla="*/ 690562 w 21600"/>
              <a:gd name="T7" fmla="*/ 152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17" name="AutoShape 89"/>
          <p:cNvSpPr>
            <a:spLocks noChangeArrowheads="1"/>
          </p:cNvSpPr>
          <p:nvPr/>
        </p:nvSpPr>
        <p:spPr bwMode="auto">
          <a:xfrm rot="10800000" flipH="1">
            <a:off x="6194425" y="3557588"/>
            <a:ext cx="690563" cy="541337"/>
          </a:xfrm>
          <a:custGeom>
            <a:avLst/>
            <a:gdLst>
              <a:gd name="T0" fmla="*/ 483586 w 21600"/>
              <a:gd name="T1" fmla="*/ 0 h 21600"/>
              <a:gd name="T2" fmla="*/ 483586 w 21600"/>
              <a:gd name="T3" fmla="*/ 304703 h 21600"/>
              <a:gd name="T4" fmla="*/ 103489 w 21600"/>
              <a:gd name="T5" fmla="*/ 541337 h 21600"/>
              <a:gd name="T6" fmla="*/ 690563 w 21600"/>
              <a:gd name="T7" fmla="*/ 15235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18" name="Text Box 90"/>
          <p:cNvSpPr txBox="1">
            <a:spLocks noChangeArrowheads="1"/>
          </p:cNvSpPr>
          <p:nvPr/>
        </p:nvSpPr>
        <p:spPr bwMode="auto">
          <a:xfrm>
            <a:off x="7308850" y="4533900"/>
            <a:ext cx="1704975" cy="6508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b="1" dirty="0">
                <a:solidFill>
                  <a:srgbClr val="FF0000"/>
                </a:solidFill>
              </a:rPr>
              <a:t>ACCIÓN DE</a:t>
            </a:r>
          </a:p>
          <a:p>
            <a:pPr algn="ctr" eaLnBrk="1" hangingPunct="1"/>
            <a:r>
              <a:rPr lang="es-ES_tradnl" altLang="es-ES" b="1" dirty="0">
                <a:solidFill>
                  <a:srgbClr val="FF0000"/>
                </a:solidFill>
              </a:rPr>
              <a:t>PREVENCIÓN</a:t>
            </a:r>
            <a:endParaRPr lang="es-ES" altLang="es-ES" b="1" dirty="0">
              <a:solidFill>
                <a:srgbClr val="FF0000"/>
              </a:solidFill>
            </a:endParaRPr>
          </a:p>
        </p:txBody>
      </p:sp>
      <p:sp>
        <p:nvSpPr>
          <p:cNvPr id="150619" name="AutoShape 91"/>
          <p:cNvSpPr>
            <a:spLocks noChangeArrowheads="1"/>
          </p:cNvSpPr>
          <p:nvPr/>
        </p:nvSpPr>
        <p:spPr bwMode="auto">
          <a:xfrm rot="5400000">
            <a:off x="7899400" y="3941763"/>
            <a:ext cx="374650" cy="419100"/>
          </a:xfrm>
          <a:custGeom>
            <a:avLst/>
            <a:gdLst>
              <a:gd name="T0" fmla="*/ 262359 w 21600"/>
              <a:gd name="T1" fmla="*/ 0 h 21600"/>
              <a:gd name="T2" fmla="*/ 262359 w 21600"/>
              <a:gd name="T3" fmla="*/ 235899 h 21600"/>
              <a:gd name="T4" fmla="*/ 56145 w 21600"/>
              <a:gd name="T5" fmla="*/ 419100 h 21600"/>
              <a:gd name="T6" fmla="*/ 374650 w 21600"/>
              <a:gd name="T7" fmla="*/ 1179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0620" name="Text Box 92"/>
          <p:cNvSpPr txBox="1">
            <a:spLocks noChangeArrowheads="1"/>
          </p:cNvSpPr>
          <p:nvPr/>
        </p:nvSpPr>
        <p:spPr bwMode="auto">
          <a:xfrm>
            <a:off x="7623175" y="5753100"/>
            <a:ext cx="1438275" cy="3762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s-AR"/>
            </a:defPPr>
            <a:lvl1pPr algn="ctr">
              <a:defRPr b="1">
                <a:solidFill>
                  <a:srgbClr val="FF0000"/>
                </a:solidFill>
                <a:latin typeface="Arial" charset="0"/>
              </a:defRPr>
            </a:lvl1pPr>
            <a:lvl2pPr marL="742950" indent="-285750" eaLnBrk="0" hangingPunct="0">
              <a:defRPr>
                <a:latin typeface="Arial" charset="0"/>
              </a:defRPr>
            </a:lvl2pPr>
            <a:lvl3pPr marL="1143000" indent="-228600" eaLnBrk="0" hangingPunct="0">
              <a:defRPr>
                <a:latin typeface="Arial" charset="0"/>
              </a:defRPr>
            </a:lvl3pPr>
            <a:lvl4pPr marL="1600200" indent="-228600" eaLnBrk="0" hangingPunct="0">
              <a:defRPr>
                <a:latin typeface="Arial" charset="0"/>
              </a:defRPr>
            </a:lvl4pPr>
            <a:lvl5pPr marL="2057400" indent="-228600" eaLnBrk="0" hangingPunct="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s-ES_tradnl" altLang="es-ES"/>
              <a:t>PRICE OUT</a:t>
            </a:r>
            <a:endParaRPr lang="es-ES" altLang="es-ES"/>
          </a:p>
        </p:txBody>
      </p:sp>
      <p:sp>
        <p:nvSpPr>
          <p:cNvPr id="150621" name="AutoShape 93"/>
          <p:cNvSpPr>
            <a:spLocks noChangeArrowheads="1"/>
          </p:cNvSpPr>
          <p:nvPr/>
        </p:nvSpPr>
        <p:spPr bwMode="auto">
          <a:xfrm>
            <a:off x="7234238" y="5818188"/>
            <a:ext cx="379412" cy="265112"/>
          </a:xfrm>
          <a:prstGeom prst="rightArrow">
            <a:avLst>
              <a:gd name="adj1" fmla="val 50000"/>
              <a:gd name="adj2" fmla="val 35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pic>
        <p:nvPicPr>
          <p:cNvPr id="48" name="47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63780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5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5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5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5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5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5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50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0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50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50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50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50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5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5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5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50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5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5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5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5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5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15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5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5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5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15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5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15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81" grpId="0" autoUpdateAnimBg="0"/>
      <p:bldP spid="150582" grpId="0" autoUpdateAnimBg="0"/>
      <p:bldP spid="150583" grpId="0" animBg="1" autoUpdateAnimBg="0"/>
      <p:bldP spid="150584" grpId="0" animBg="1" autoUpdateAnimBg="0"/>
      <p:bldP spid="150585" grpId="0" animBg="1" autoUpdateAnimBg="0"/>
      <p:bldP spid="150586" grpId="0" animBg="1" autoUpdateAnimBg="0"/>
      <p:bldP spid="150587" grpId="0" autoUpdateAnimBg="0"/>
      <p:bldP spid="150588" grpId="0" animBg="1" autoUpdateAnimBg="0"/>
      <p:bldP spid="150589" grpId="0" animBg="1" autoUpdateAnimBg="0"/>
      <p:bldP spid="150590" grpId="0" animBg="1" autoUpdateAnimBg="0"/>
      <p:bldP spid="150591" grpId="0" animBg="1" autoUpdateAnimBg="0"/>
      <p:bldP spid="150592" grpId="0" autoUpdateAnimBg="0"/>
      <p:bldP spid="150593" grpId="0" animBg="1" autoUpdateAnimBg="0"/>
      <p:bldP spid="150594" grpId="0" animBg="1" autoUpdateAnimBg="0"/>
      <p:bldP spid="150595" grpId="0" animBg="1" autoUpdateAnimBg="0"/>
      <p:bldP spid="150596" grpId="0" animBg="1" autoUpdateAnimBg="0"/>
      <p:bldP spid="150597" grpId="0" animBg="1" autoUpdateAnimBg="0"/>
      <p:bldP spid="150598" grpId="0" animBg="1" autoUpdateAnimBg="0"/>
      <p:bldP spid="150599" grpId="0" animBg="1" autoUpdateAnimBg="0"/>
      <p:bldP spid="150600" grpId="0" animBg="1" autoUpdateAnimBg="0"/>
      <p:bldP spid="150601" grpId="0" animBg="1"/>
      <p:bldP spid="150602" grpId="0" animBg="1"/>
      <p:bldP spid="150603" grpId="0" animBg="1"/>
      <p:bldP spid="150604" grpId="0" animBg="1"/>
      <p:bldP spid="150605" grpId="0" animBg="1" autoUpdateAnimBg="0"/>
      <p:bldP spid="150606" grpId="0" animBg="1"/>
      <p:bldP spid="150607" grpId="0" animBg="1"/>
      <p:bldP spid="150608" grpId="0" animBg="1" autoUpdateAnimBg="0"/>
      <p:bldP spid="150609" grpId="0" animBg="1"/>
      <p:bldP spid="150610" grpId="0" animBg="1"/>
      <p:bldP spid="150611" grpId="0" autoUpdateAnimBg="0"/>
      <p:bldP spid="150612" grpId="0" animBg="1" autoUpdateAnimBg="0"/>
      <p:bldP spid="150613" grpId="0" animBg="1" autoUpdateAnimBg="0"/>
      <p:bldP spid="150614" grpId="0" animBg="1" autoUpdateAnimBg="0"/>
      <p:bldP spid="150615" grpId="0" animBg="1" autoUpdateAnimBg="0"/>
      <p:bldP spid="150616" grpId="0" animBg="1"/>
      <p:bldP spid="150617" grpId="0" animBg="1"/>
      <p:bldP spid="150618" grpId="0" animBg="1" autoUpdateAnimBg="0"/>
      <p:bldP spid="150619" grpId="0" animBg="1"/>
      <p:bldP spid="150620" grpId="0" animBg="1" autoUpdateAnimBg="0"/>
      <p:bldP spid="15062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altLang="es-ES" dirty="0" smtClean="0"/>
              <a:t>EJEMPLO: </a:t>
            </a:r>
            <a:r>
              <a:rPr lang="es-ES_tradnl" altLang="es-ES" dirty="0" err="1" smtClean="0"/>
              <a:t>Cluster</a:t>
            </a:r>
            <a:r>
              <a:rPr lang="es-ES_tradnl" altLang="es-ES" dirty="0" smtClean="0"/>
              <a:t> a Retener</a:t>
            </a:r>
            <a:endParaRPr lang="es-ES" altLang="es-ES" dirty="0" smtClean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83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altLang="es-ES" sz="2800" dirty="0" smtClean="0"/>
              <a:t>TAMAÑO DEL </a:t>
            </a:r>
            <a:r>
              <a:rPr lang="es-ES_tradnl" altLang="es-ES" sz="2800" dirty="0" err="1" smtClean="0"/>
              <a:t>CLUSTER</a:t>
            </a:r>
            <a:r>
              <a:rPr lang="es-ES_tradnl" altLang="es-ES" sz="2800" dirty="0" smtClean="0"/>
              <a:t>: 21%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es-ES" sz="2800" dirty="0" smtClean="0"/>
              <a:t>CARACTERÍSTICAS:</a:t>
            </a:r>
            <a:endParaRPr lang="es-AR" altLang="es-E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altLang="es-ES" sz="2400" dirty="0" smtClean="0"/>
              <a:t>80% menos de 50% de Fidelidad.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altLang="es-ES" sz="2400" dirty="0" smtClean="0"/>
              <a:t>72% sin Adicionales.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altLang="es-ES" sz="2400" dirty="0" smtClean="0"/>
              <a:t>70% con Incidencia Supermercados menor a 10%.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altLang="es-ES" sz="2400" dirty="0" smtClean="0"/>
              <a:t>Cantidad de cupones decreciendo: 38% en 12 meses.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altLang="es-ES" sz="2400" dirty="0" smtClean="0"/>
              <a:t>90% con menos de 4 rubros por año.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altLang="es-ES" sz="2400" dirty="0" smtClean="0"/>
              <a:t>Débito automático: baja cantidad y tendencia decreciente.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altLang="es-ES" sz="2400" dirty="0" smtClean="0"/>
              <a:t>Incremento del consumo promedio del 42% en períodos de promoción.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AR" altLang="es-ES" sz="2400" dirty="0" smtClean="0"/>
              <a:t>93% de uso de cuotas en </a:t>
            </a:r>
            <a:r>
              <a:rPr lang="es-AR" altLang="es-ES" sz="2400" dirty="0" err="1" smtClean="0"/>
              <a:t>electrodomesticos</a:t>
            </a:r>
            <a:endParaRPr lang="es-AR" altLang="es-ES" sz="2400" dirty="0" smtClean="0"/>
          </a:p>
        </p:txBody>
      </p:sp>
      <p:pic>
        <p:nvPicPr>
          <p:cNvPr id="5" name="4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9598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51"/>
          <p:cNvGrpSpPr>
            <a:grpSpLocks/>
          </p:cNvGrpSpPr>
          <p:nvPr/>
        </p:nvGrpSpPr>
        <p:grpSpPr bwMode="auto">
          <a:xfrm>
            <a:off x="0" y="971550"/>
            <a:ext cx="9144000" cy="76200"/>
            <a:chOff x="0" y="612"/>
            <a:chExt cx="5760" cy="48"/>
          </a:xfrm>
        </p:grpSpPr>
        <p:sp>
          <p:nvSpPr>
            <p:cNvPr id="19488" name="Line 52"/>
            <p:cNvSpPr>
              <a:spLocks noChangeShapeType="1"/>
            </p:cNvSpPr>
            <p:nvPr/>
          </p:nvSpPr>
          <p:spPr bwMode="auto">
            <a:xfrm>
              <a:off x="0" y="612"/>
              <a:ext cx="5760" cy="0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489" name="Line 53"/>
            <p:cNvSpPr>
              <a:spLocks noChangeShapeType="1"/>
            </p:cNvSpPr>
            <p:nvPr/>
          </p:nvSpPr>
          <p:spPr bwMode="auto">
            <a:xfrm>
              <a:off x="0" y="660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61848" name="Rectangle 56"/>
          <p:cNvSpPr>
            <a:spLocks noChangeArrowheads="1"/>
          </p:cNvSpPr>
          <p:nvPr/>
        </p:nvSpPr>
        <p:spPr bwMode="auto">
          <a:xfrm>
            <a:off x="19050" y="273050"/>
            <a:ext cx="78867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ES_tradnl" altLang="es-ES" sz="3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Cluster</a:t>
            </a:r>
            <a:r>
              <a:rPr lang="es-ES_tradnl" altLang="es-E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a Rentabilizar  </a:t>
            </a:r>
            <a:endParaRPr lang="es-ES" altLang="es-ES" sz="36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1850" name="Text Box 58"/>
          <p:cNvSpPr txBox="1">
            <a:spLocks noChangeArrowheads="1"/>
          </p:cNvSpPr>
          <p:nvPr/>
        </p:nvSpPr>
        <p:spPr bwMode="auto">
          <a:xfrm>
            <a:off x="588963" y="1879600"/>
            <a:ext cx="300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Categoría de Rentabilidad</a:t>
            </a:r>
            <a:endParaRPr lang="es-ES" altLang="es-ES" b="1"/>
          </a:p>
        </p:txBody>
      </p:sp>
      <p:sp>
        <p:nvSpPr>
          <p:cNvPr id="161851" name="Text Box 59"/>
          <p:cNvSpPr txBox="1">
            <a:spLocks noChangeArrowheads="1"/>
          </p:cNvSpPr>
          <p:nvPr/>
        </p:nvSpPr>
        <p:spPr bwMode="auto">
          <a:xfrm>
            <a:off x="4049713" y="1792288"/>
            <a:ext cx="100965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/>
              <a:t>  5 - 10</a:t>
            </a:r>
            <a:endParaRPr lang="es-ES" altLang="es-ES"/>
          </a:p>
        </p:txBody>
      </p:sp>
      <p:sp>
        <p:nvSpPr>
          <p:cNvPr id="161852" name="Text Box 60"/>
          <p:cNvSpPr txBox="1">
            <a:spLocks noChangeArrowheads="1"/>
          </p:cNvSpPr>
          <p:nvPr/>
        </p:nvSpPr>
        <p:spPr bwMode="auto">
          <a:xfrm>
            <a:off x="6388100" y="1797050"/>
            <a:ext cx="99695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 1 - 4</a:t>
            </a:r>
            <a:endParaRPr lang="es-ES" altLang="es-ES"/>
          </a:p>
        </p:txBody>
      </p:sp>
      <p:sp>
        <p:nvSpPr>
          <p:cNvPr id="161853" name="Text Box 61"/>
          <p:cNvSpPr txBox="1">
            <a:spLocks noChangeArrowheads="1"/>
          </p:cNvSpPr>
          <p:nvPr/>
        </p:nvSpPr>
        <p:spPr bwMode="auto">
          <a:xfrm>
            <a:off x="4041775" y="2189163"/>
            <a:ext cx="10207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74%</a:t>
            </a:r>
          </a:p>
        </p:txBody>
      </p:sp>
      <p:sp>
        <p:nvSpPr>
          <p:cNvPr id="161854" name="Text Box 62"/>
          <p:cNvSpPr txBox="1">
            <a:spLocks noChangeArrowheads="1"/>
          </p:cNvSpPr>
          <p:nvPr/>
        </p:nvSpPr>
        <p:spPr bwMode="auto">
          <a:xfrm>
            <a:off x="6365875" y="2182813"/>
            <a:ext cx="1023938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26%</a:t>
            </a:r>
          </a:p>
        </p:txBody>
      </p:sp>
      <p:sp>
        <p:nvSpPr>
          <p:cNvPr id="161855" name="Text Box 63"/>
          <p:cNvSpPr txBox="1">
            <a:spLocks noChangeArrowheads="1"/>
          </p:cNvSpPr>
          <p:nvPr/>
        </p:nvSpPr>
        <p:spPr bwMode="auto">
          <a:xfrm>
            <a:off x="588963" y="4140200"/>
            <a:ext cx="167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Potencialidad</a:t>
            </a:r>
            <a:endParaRPr lang="es-ES" altLang="es-ES" b="1"/>
          </a:p>
        </p:txBody>
      </p:sp>
      <p:sp>
        <p:nvSpPr>
          <p:cNvPr id="161856" name="Text Box 64"/>
          <p:cNvSpPr txBox="1">
            <a:spLocks noChangeArrowheads="1"/>
          </p:cNvSpPr>
          <p:nvPr/>
        </p:nvSpPr>
        <p:spPr bwMode="auto">
          <a:xfrm>
            <a:off x="4330700" y="3914775"/>
            <a:ext cx="1241425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4 - 10</a:t>
            </a:r>
            <a:endParaRPr lang="es-ES" altLang="es-ES"/>
          </a:p>
        </p:txBody>
      </p:sp>
      <p:sp>
        <p:nvSpPr>
          <p:cNvPr id="161857" name="Text Box 65"/>
          <p:cNvSpPr txBox="1">
            <a:spLocks noChangeArrowheads="1"/>
          </p:cNvSpPr>
          <p:nvPr/>
        </p:nvSpPr>
        <p:spPr bwMode="auto">
          <a:xfrm>
            <a:off x="4324350" y="4287838"/>
            <a:ext cx="12509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18%</a:t>
            </a:r>
          </a:p>
        </p:txBody>
      </p:sp>
      <p:sp>
        <p:nvSpPr>
          <p:cNvPr id="161858" name="Text Box 66"/>
          <p:cNvSpPr txBox="1">
            <a:spLocks noChangeArrowheads="1"/>
          </p:cNvSpPr>
          <p:nvPr/>
        </p:nvSpPr>
        <p:spPr bwMode="auto">
          <a:xfrm>
            <a:off x="6362700" y="3890963"/>
            <a:ext cx="1050925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1 - 3</a:t>
            </a:r>
            <a:endParaRPr lang="es-ES" altLang="es-ES"/>
          </a:p>
        </p:txBody>
      </p:sp>
      <p:sp>
        <p:nvSpPr>
          <p:cNvPr id="161859" name="Text Box 67"/>
          <p:cNvSpPr txBox="1">
            <a:spLocks noChangeArrowheads="1"/>
          </p:cNvSpPr>
          <p:nvPr/>
        </p:nvSpPr>
        <p:spPr bwMode="auto">
          <a:xfrm>
            <a:off x="6378575" y="4276725"/>
            <a:ext cx="10429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1%</a:t>
            </a:r>
          </a:p>
        </p:txBody>
      </p:sp>
      <p:sp>
        <p:nvSpPr>
          <p:cNvPr id="161860" name="AutoShape 68"/>
          <p:cNvSpPr>
            <a:spLocks noChangeArrowheads="1"/>
          </p:cNvSpPr>
          <p:nvPr/>
        </p:nvSpPr>
        <p:spPr bwMode="auto">
          <a:xfrm rot="5400000">
            <a:off x="7720013" y="2181225"/>
            <a:ext cx="374650" cy="419100"/>
          </a:xfrm>
          <a:custGeom>
            <a:avLst/>
            <a:gdLst>
              <a:gd name="T0" fmla="*/ 262359 w 21600"/>
              <a:gd name="T1" fmla="*/ 0 h 21600"/>
              <a:gd name="T2" fmla="*/ 262359 w 21600"/>
              <a:gd name="T3" fmla="*/ 235899 h 21600"/>
              <a:gd name="T4" fmla="*/ 56145 w 21600"/>
              <a:gd name="T5" fmla="*/ 419100 h 21600"/>
              <a:gd name="T6" fmla="*/ 374650 w 21600"/>
              <a:gd name="T7" fmla="*/ 1179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61861" name="AutoShape 69"/>
          <p:cNvSpPr>
            <a:spLocks noChangeArrowheads="1"/>
          </p:cNvSpPr>
          <p:nvPr/>
        </p:nvSpPr>
        <p:spPr bwMode="auto">
          <a:xfrm rot="16200000" flipH="1">
            <a:off x="5903913" y="2179638"/>
            <a:ext cx="374650" cy="419100"/>
          </a:xfrm>
          <a:custGeom>
            <a:avLst/>
            <a:gdLst>
              <a:gd name="T0" fmla="*/ 262359 w 21600"/>
              <a:gd name="T1" fmla="*/ 0 h 21600"/>
              <a:gd name="T2" fmla="*/ 262359 w 21600"/>
              <a:gd name="T3" fmla="*/ 235899 h 21600"/>
              <a:gd name="T4" fmla="*/ 56145 w 21600"/>
              <a:gd name="T5" fmla="*/ 419100 h 21600"/>
              <a:gd name="T6" fmla="*/ 374650 w 21600"/>
              <a:gd name="T7" fmla="*/ 1179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61862" name="Text Box 70"/>
          <p:cNvSpPr txBox="1">
            <a:spLocks noChangeArrowheads="1"/>
          </p:cNvSpPr>
          <p:nvPr/>
        </p:nvSpPr>
        <p:spPr bwMode="auto">
          <a:xfrm>
            <a:off x="4048125" y="1411288"/>
            <a:ext cx="33194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 b="1"/>
              <a:t>CARTERA</a:t>
            </a:r>
            <a:endParaRPr lang="es-ES" altLang="es-ES" b="1"/>
          </a:p>
        </p:txBody>
      </p:sp>
      <p:sp>
        <p:nvSpPr>
          <p:cNvPr id="161863" name="Text Box 71"/>
          <p:cNvSpPr txBox="1">
            <a:spLocks noChangeArrowheads="1"/>
          </p:cNvSpPr>
          <p:nvPr/>
        </p:nvSpPr>
        <p:spPr bwMode="auto">
          <a:xfrm>
            <a:off x="2525713" y="5192713"/>
            <a:ext cx="3292475" cy="37623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b="1" dirty="0">
                <a:solidFill>
                  <a:srgbClr val="FF0000"/>
                </a:solidFill>
              </a:rPr>
              <a:t>CARTERA A RENTABILIZAR</a:t>
            </a:r>
            <a:endParaRPr lang="es-ES" altLang="es-ES" b="1" dirty="0">
              <a:solidFill>
                <a:srgbClr val="FF0000"/>
              </a:solidFill>
            </a:endParaRPr>
          </a:p>
        </p:txBody>
      </p:sp>
      <p:sp>
        <p:nvSpPr>
          <p:cNvPr id="161864" name="AutoShape 72"/>
          <p:cNvSpPr>
            <a:spLocks noChangeArrowheads="1"/>
          </p:cNvSpPr>
          <p:nvPr/>
        </p:nvSpPr>
        <p:spPr bwMode="auto">
          <a:xfrm rot="5400000">
            <a:off x="6616700" y="5124450"/>
            <a:ext cx="855663" cy="284163"/>
          </a:xfrm>
          <a:prstGeom prst="rightArrow">
            <a:avLst>
              <a:gd name="adj1" fmla="val 50000"/>
              <a:gd name="adj2" fmla="val 752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161865" name="AutoShape 73"/>
          <p:cNvSpPr>
            <a:spLocks noChangeArrowheads="1"/>
          </p:cNvSpPr>
          <p:nvPr/>
        </p:nvSpPr>
        <p:spPr bwMode="auto">
          <a:xfrm rot="16200000" flipH="1">
            <a:off x="3656807" y="4496593"/>
            <a:ext cx="533400" cy="576263"/>
          </a:xfrm>
          <a:custGeom>
            <a:avLst/>
            <a:gdLst>
              <a:gd name="T0" fmla="*/ 367577 w 21600"/>
              <a:gd name="T1" fmla="*/ 0 h 21600"/>
              <a:gd name="T2" fmla="*/ 367577 w 21600"/>
              <a:gd name="T3" fmla="*/ 324361 h 21600"/>
              <a:gd name="T4" fmla="*/ 47636 w 21600"/>
              <a:gd name="T5" fmla="*/ 576263 h 21600"/>
              <a:gd name="T6" fmla="*/ 533400 w 21600"/>
              <a:gd name="T7" fmla="*/ 162181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4192 h 21600"/>
              <a:gd name="T14" fmla="*/ 19516 w 21600"/>
              <a:gd name="T15" fmla="*/ 796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885" y="0"/>
                </a:lnTo>
                <a:lnTo>
                  <a:pt x="14885" y="4192"/>
                </a:lnTo>
                <a:lnTo>
                  <a:pt x="12427" y="4192"/>
                </a:lnTo>
                <a:cubicBezTo>
                  <a:pt x="5564" y="4192"/>
                  <a:pt x="0" y="7758"/>
                  <a:pt x="0" y="12158"/>
                </a:cubicBezTo>
                <a:lnTo>
                  <a:pt x="0" y="21600"/>
                </a:lnTo>
                <a:lnTo>
                  <a:pt x="3857" y="21600"/>
                </a:lnTo>
                <a:lnTo>
                  <a:pt x="3857" y="12158"/>
                </a:lnTo>
                <a:cubicBezTo>
                  <a:pt x="3857" y="9843"/>
                  <a:pt x="7694" y="7966"/>
                  <a:pt x="12427" y="7966"/>
                </a:cubicBezTo>
                <a:lnTo>
                  <a:pt x="14885" y="7966"/>
                </a:lnTo>
                <a:lnTo>
                  <a:pt x="14885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61866" name="Text Box 74"/>
          <p:cNvSpPr txBox="1">
            <a:spLocks noChangeArrowheads="1"/>
          </p:cNvSpPr>
          <p:nvPr/>
        </p:nvSpPr>
        <p:spPr bwMode="auto">
          <a:xfrm>
            <a:off x="579438" y="3003550"/>
            <a:ext cx="197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Score de Riesgo</a:t>
            </a:r>
            <a:endParaRPr lang="es-ES" altLang="es-ES" b="1"/>
          </a:p>
        </p:txBody>
      </p:sp>
      <p:sp>
        <p:nvSpPr>
          <p:cNvPr id="161867" name="Text Box 75"/>
          <p:cNvSpPr txBox="1">
            <a:spLocks noChangeArrowheads="1"/>
          </p:cNvSpPr>
          <p:nvPr/>
        </p:nvSpPr>
        <p:spPr bwMode="auto">
          <a:xfrm>
            <a:off x="5499100" y="2798763"/>
            <a:ext cx="92075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&gt;=770  </a:t>
            </a:r>
            <a:endParaRPr lang="es-ES" altLang="es-ES"/>
          </a:p>
        </p:txBody>
      </p:sp>
      <p:sp>
        <p:nvSpPr>
          <p:cNvPr id="161868" name="Text Box 76"/>
          <p:cNvSpPr txBox="1">
            <a:spLocks noChangeArrowheads="1"/>
          </p:cNvSpPr>
          <p:nvPr/>
        </p:nvSpPr>
        <p:spPr bwMode="auto">
          <a:xfrm>
            <a:off x="5486400" y="3190875"/>
            <a:ext cx="9429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/>
              <a:t>19%</a:t>
            </a:r>
            <a:endParaRPr lang="es-ES" altLang="es-ES"/>
          </a:p>
        </p:txBody>
      </p:sp>
      <p:sp>
        <p:nvSpPr>
          <p:cNvPr id="161869" name="Text Box 77"/>
          <p:cNvSpPr txBox="1">
            <a:spLocks noChangeArrowheads="1"/>
          </p:cNvSpPr>
          <p:nvPr/>
        </p:nvSpPr>
        <p:spPr bwMode="auto">
          <a:xfrm>
            <a:off x="7448550" y="2814638"/>
            <a:ext cx="931863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/>
              <a:t> &lt;770</a:t>
            </a:r>
            <a:endParaRPr lang="es-ES" altLang="es-ES"/>
          </a:p>
        </p:txBody>
      </p:sp>
      <p:sp>
        <p:nvSpPr>
          <p:cNvPr id="161870" name="Text Box 78"/>
          <p:cNvSpPr txBox="1">
            <a:spLocks noChangeArrowheads="1"/>
          </p:cNvSpPr>
          <p:nvPr/>
        </p:nvSpPr>
        <p:spPr bwMode="auto">
          <a:xfrm>
            <a:off x="7445375" y="3200400"/>
            <a:ext cx="93821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/>
              <a:t>7%</a:t>
            </a:r>
            <a:endParaRPr lang="es-ES" altLang="es-ES"/>
          </a:p>
        </p:txBody>
      </p:sp>
      <p:sp>
        <p:nvSpPr>
          <p:cNvPr id="161871" name="AutoShape 79"/>
          <p:cNvSpPr>
            <a:spLocks noChangeArrowheads="1"/>
          </p:cNvSpPr>
          <p:nvPr/>
        </p:nvSpPr>
        <p:spPr bwMode="auto">
          <a:xfrm rot="5400000">
            <a:off x="6642100" y="3408363"/>
            <a:ext cx="374650" cy="419100"/>
          </a:xfrm>
          <a:custGeom>
            <a:avLst/>
            <a:gdLst>
              <a:gd name="T0" fmla="*/ 262359 w 21600"/>
              <a:gd name="T1" fmla="*/ 0 h 21600"/>
              <a:gd name="T2" fmla="*/ 262359 w 21600"/>
              <a:gd name="T3" fmla="*/ 235899 h 21600"/>
              <a:gd name="T4" fmla="*/ 56145 w 21600"/>
              <a:gd name="T5" fmla="*/ 419100 h 21600"/>
              <a:gd name="T6" fmla="*/ 374650 w 21600"/>
              <a:gd name="T7" fmla="*/ 1179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61872" name="AutoShape 80"/>
          <p:cNvSpPr>
            <a:spLocks noChangeArrowheads="1"/>
          </p:cNvSpPr>
          <p:nvPr/>
        </p:nvSpPr>
        <p:spPr bwMode="auto">
          <a:xfrm rot="16200000" flipH="1">
            <a:off x="4921250" y="3406775"/>
            <a:ext cx="374650" cy="419100"/>
          </a:xfrm>
          <a:custGeom>
            <a:avLst/>
            <a:gdLst>
              <a:gd name="T0" fmla="*/ 262359 w 21600"/>
              <a:gd name="T1" fmla="*/ 0 h 21600"/>
              <a:gd name="T2" fmla="*/ 262359 w 21600"/>
              <a:gd name="T3" fmla="*/ 235899 h 21600"/>
              <a:gd name="T4" fmla="*/ 56145 w 21600"/>
              <a:gd name="T5" fmla="*/ 419100 h 21600"/>
              <a:gd name="T6" fmla="*/ 374650 w 21600"/>
              <a:gd name="T7" fmla="*/ 1179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61873" name="Text Box 81"/>
          <p:cNvSpPr txBox="1">
            <a:spLocks noChangeArrowheads="1"/>
          </p:cNvSpPr>
          <p:nvPr/>
        </p:nvSpPr>
        <p:spPr bwMode="auto">
          <a:xfrm>
            <a:off x="6327775" y="5772150"/>
            <a:ext cx="1438275" cy="3762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b="1" dirty="0">
                <a:solidFill>
                  <a:srgbClr val="FF0000"/>
                </a:solidFill>
              </a:rPr>
              <a:t>PRICE </a:t>
            </a:r>
            <a:r>
              <a:rPr lang="es-ES_tradnl" altLang="es-ES" b="1" dirty="0" err="1">
                <a:solidFill>
                  <a:srgbClr val="FF0000"/>
                </a:solidFill>
              </a:rPr>
              <a:t>OUT</a:t>
            </a:r>
            <a:endParaRPr lang="es-ES" altLang="es-ES" b="1" dirty="0">
              <a:solidFill>
                <a:srgbClr val="FF0000"/>
              </a:solidFill>
            </a:endParaRPr>
          </a:p>
        </p:txBody>
      </p:sp>
      <p:sp>
        <p:nvSpPr>
          <p:cNvPr id="161874" name="Text Box 82"/>
          <p:cNvSpPr txBox="1">
            <a:spLocks noChangeArrowheads="1"/>
          </p:cNvSpPr>
          <p:nvPr/>
        </p:nvSpPr>
        <p:spPr bwMode="auto">
          <a:xfrm>
            <a:off x="3086100" y="2819400"/>
            <a:ext cx="2124075" cy="376238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 dirty="0">
                <a:solidFill>
                  <a:srgbClr val="FF0000"/>
                </a:solidFill>
              </a:rPr>
              <a:t>MANTENIMIENTO</a:t>
            </a:r>
            <a:endParaRPr lang="es-ES" altLang="es-ES" b="1" dirty="0">
              <a:solidFill>
                <a:srgbClr val="FF0000"/>
              </a:solidFill>
            </a:endParaRPr>
          </a:p>
        </p:txBody>
      </p:sp>
      <p:sp>
        <p:nvSpPr>
          <p:cNvPr id="161875" name="AutoShape 83"/>
          <p:cNvSpPr>
            <a:spLocks noChangeArrowheads="1"/>
          </p:cNvSpPr>
          <p:nvPr/>
        </p:nvSpPr>
        <p:spPr bwMode="auto">
          <a:xfrm rot="16200000" flipH="1">
            <a:off x="3549650" y="2359025"/>
            <a:ext cx="374650" cy="419100"/>
          </a:xfrm>
          <a:custGeom>
            <a:avLst/>
            <a:gdLst>
              <a:gd name="T0" fmla="*/ 262359 w 21600"/>
              <a:gd name="T1" fmla="*/ 0 h 21600"/>
              <a:gd name="T2" fmla="*/ 262359 w 21600"/>
              <a:gd name="T3" fmla="*/ 235899 h 21600"/>
              <a:gd name="T4" fmla="*/ 56145 w 21600"/>
              <a:gd name="T5" fmla="*/ 419100 h 21600"/>
              <a:gd name="T6" fmla="*/ 374650 w 21600"/>
              <a:gd name="T7" fmla="*/ 1179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61876" name="Text Box 84"/>
          <p:cNvSpPr txBox="1">
            <a:spLocks noChangeArrowheads="1"/>
          </p:cNvSpPr>
          <p:nvPr/>
        </p:nvSpPr>
        <p:spPr bwMode="auto">
          <a:xfrm>
            <a:off x="7436150" y="3757613"/>
            <a:ext cx="1710726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b="1" dirty="0">
                <a:solidFill>
                  <a:srgbClr val="FF0000"/>
                </a:solidFill>
              </a:rPr>
              <a:t>ACCIÓN DE</a:t>
            </a:r>
          </a:p>
          <a:p>
            <a:pPr algn="ctr" eaLnBrk="1" hangingPunct="1"/>
            <a:r>
              <a:rPr lang="es-ES_tradnl" altLang="es-ES" b="1" dirty="0">
                <a:solidFill>
                  <a:srgbClr val="FF0000"/>
                </a:solidFill>
              </a:rPr>
              <a:t>PREVENCIÓN</a:t>
            </a:r>
            <a:endParaRPr lang="es-ES" altLang="es-ES" b="1" dirty="0">
              <a:solidFill>
                <a:srgbClr val="FF0000"/>
              </a:solidFill>
            </a:endParaRPr>
          </a:p>
        </p:txBody>
      </p:sp>
      <p:sp>
        <p:nvSpPr>
          <p:cNvPr id="161877" name="AutoShape 85"/>
          <p:cNvSpPr>
            <a:spLocks noChangeArrowheads="1"/>
          </p:cNvSpPr>
          <p:nvPr/>
        </p:nvSpPr>
        <p:spPr bwMode="auto">
          <a:xfrm rot="5400000">
            <a:off x="8470900" y="3236913"/>
            <a:ext cx="374650" cy="419100"/>
          </a:xfrm>
          <a:custGeom>
            <a:avLst/>
            <a:gdLst>
              <a:gd name="T0" fmla="*/ 262359 w 21600"/>
              <a:gd name="T1" fmla="*/ 0 h 21600"/>
              <a:gd name="T2" fmla="*/ 262359 w 21600"/>
              <a:gd name="T3" fmla="*/ 235899 h 21600"/>
              <a:gd name="T4" fmla="*/ 56145 w 21600"/>
              <a:gd name="T5" fmla="*/ 419100 h 21600"/>
              <a:gd name="T6" fmla="*/ 374650 w 21600"/>
              <a:gd name="T7" fmla="*/ 11794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35" name="34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76107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1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61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6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6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6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6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6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6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6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6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6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6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6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6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6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50" grpId="0" autoUpdateAnimBg="0"/>
      <p:bldP spid="161851" grpId="0" animBg="1" autoUpdateAnimBg="0"/>
      <p:bldP spid="161852" grpId="0" animBg="1" autoUpdateAnimBg="0"/>
      <p:bldP spid="161853" grpId="0" animBg="1" autoUpdateAnimBg="0"/>
      <p:bldP spid="161854" grpId="0" animBg="1" autoUpdateAnimBg="0"/>
      <p:bldP spid="161855" grpId="0" autoUpdateAnimBg="0"/>
      <p:bldP spid="161856" grpId="0" animBg="1" autoUpdateAnimBg="0"/>
      <p:bldP spid="161857" grpId="0" animBg="1" autoUpdateAnimBg="0"/>
      <p:bldP spid="161858" grpId="0" animBg="1" autoUpdateAnimBg="0"/>
      <p:bldP spid="161859" grpId="0" animBg="1" autoUpdateAnimBg="0"/>
      <p:bldP spid="161860" grpId="0" animBg="1"/>
      <p:bldP spid="161861" grpId="0" animBg="1"/>
      <p:bldP spid="161862" grpId="0" animBg="1" autoUpdateAnimBg="0"/>
      <p:bldP spid="161863" grpId="0" animBg="1" autoUpdateAnimBg="0"/>
      <p:bldP spid="161864" grpId="0" animBg="1"/>
      <p:bldP spid="161865" grpId="0" animBg="1"/>
      <p:bldP spid="161866" grpId="0" autoUpdateAnimBg="0"/>
      <p:bldP spid="161867" grpId="0" animBg="1" autoUpdateAnimBg="0"/>
      <p:bldP spid="161868" grpId="0" animBg="1" autoUpdateAnimBg="0"/>
      <p:bldP spid="161869" grpId="0" animBg="1" autoUpdateAnimBg="0"/>
      <p:bldP spid="161870" grpId="0" animBg="1" autoUpdateAnimBg="0"/>
      <p:bldP spid="161871" grpId="0" animBg="1"/>
      <p:bldP spid="161872" grpId="0" animBg="1"/>
      <p:bldP spid="161873" grpId="0" animBg="1" autoUpdateAnimBg="0"/>
      <p:bldP spid="161874" grpId="0" animBg="1" autoUpdateAnimBg="0"/>
      <p:bldP spid="161875" grpId="0" animBg="1"/>
      <p:bldP spid="161876" grpId="0" animBg="1" autoUpdateAnimBg="0"/>
      <p:bldP spid="16187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588963" y="1879600"/>
            <a:ext cx="2457450" cy="366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Categoría de Vínculo</a:t>
            </a:r>
            <a:endParaRPr lang="es-ES" altLang="es-ES" b="1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4049713" y="2000250"/>
            <a:ext cx="93345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6 - 10 </a:t>
            </a:r>
            <a:endParaRPr lang="es-ES" altLang="es-ES"/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426200" y="2005013"/>
            <a:ext cx="101600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 1 - 5</a:t>
            </a:r>
            <a:endParaRPr lang="es-ES" altLang="es-ES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060825" y="2378075"/>
            <a:ext cx="92551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28%</a:t>
            </a: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6423025" y="2390775"/>
            <a:ext cx="102393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72%</a:t>
            </a:r>
          </a:p>
        </p:txBody>
      </p:sp>
      <p:sp>
        <p:nvSpPr>
          <p:cNvPr id="21511" name="Text Box 15"/>
          <p:cNvSpPr txBox="1">
            <a:spLocks noChangeArrowheads="1"/>
          </p:cNvSpPr>
          <p:nvPr/>
        </p:nvSpPr>
        <p:spPr bwMode="auto">
          <a:xfrm>
            <a:off x="4048125" y="1619250"/>
            <a:ext cx="33956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 b="1"/>
              <a:t>CARTERA</a:t>
            </a:r>
            <a:endParaRPr lang="es-ES" altLang="es-ES" b="1"/>
          </a:p>
        </p:txBody>
      </p:sp>
      <p:sp>
        <p:nvSpPr>
          <p:cNvPr id="21512" name="Text Box 19"/>
          <p:cNvSpPr txBox="1">
            <a:spLocks noChangeArrowheads="1"/>
          </p:cNvSpPr>
          <p:nvPr/>
        </p:nvSpPr>
        <p:spPr bwMode="auto">
          <a:xfrm>
            <a:off x="579438" y="3727450"/>
            <a:ext cx="3829050" cy="366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No consumo Supermercado: 18%</a:t>
            </a:r>
            <a:endParaRPr lang="es-ES" altLang="es-ES" b="1"/>
          </a:p>
        </p:txBody>
      </p:sp>
      <p:sp>
        <p:nvSpPr>
          <p:cNvPr id="21513" name="Text Box 20"/>
          <p:cNvSpPr txBox="1">
            <a:spLocks noChangeArrowheads="1"/>
          </p:cNvSpPr>
          <p:nvPr/>
        </p:nvSpPr>
        <p:spPr bwMode="auto">
          <a:xfrm>
            <a:off x="4813300" y="3767559"/>
            <a:ext cx="307340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Titular Femenino: 6%</a:t>
            </a:r>
            <a:endParaRPr lang="es-ES" altLang="es-ES"/>
          </a:p>
        </p:txBody>
      </p:sp>
      <p:sp>
        <p:nvSpPr>
          <p:cNvPr id="21514" name="Text Box 29"/>
          <p:cNvSpPr txBox="1">
            <a:spLocks noChangeArrowheads="1"/>
          </p:cNvSpPr>
          <p:nvPr/>
        </p:nvSpPr>
        <p:spPr bwMode="auto">
          <a:xfrm>
            <a:off x="4821238" y="4346997"/>
            <a:ext cx="30734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 dirty="0"/>
              <a:t>Titular Masculino con Adicionales: 5%</a:t>
            </a:r>
            <a:endParaRPr lang="es-ES" altLang="es-ES" dirty="0"/>
          </a:p>
        </p:txBody>
      </p:sp>
      <p:sp>
        <p:nvSpPr>
          <p:cNvPr id="21515" name="Text Box 30"/>
          <p:cNvSpPr txBox="1">
            <a:spLocks noChangeArrowheads="1"/>
          </p:cNvSpPr>
          <p:nvPr/>
        </p:nvSpPr>
        <p:spPr bwMode="auto">
          <a:xfrm>
            <a:off x="8251825" y="4148559"/>
            <a:ext cx="6826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ES"/>
              <a:t>11%</a:t>
            </a:r>
          </a:p>
        </p:txBody>
      </p:sp>
      <p:grpSp>
        <p:nvGrpSpPr>
          <p:cNvPr id="21516" name="Group 41"/>
          <p:cNvGrpSpPr>
            <a:grpSpLocks/>
          </p:cNvGrpSpPr>
          <p:nvPr/>
        </p:nvGrpSpPr>
        <p:grpSpPr bwMode="auto">
          <a:xfrm>
            <a:off x="0" y="971550"/>
            <a:ext cx="9144000" cy="76200"/>
            <a:chOff x="0" y="612"/>
            <a:chExt cx="5760" cy="48"/>
          </a:xfrm>
        </p:grpSpPr>
        <p:sp>
          <p:nvSpPr>
            <p:cNvPr id="21519" name="Line 42"/>
            <p:cNvSpPr>
              <a:spLocks noChangeShapeType="1"/>
            </p:cNvSpPr>
            <p:nvPr/>
          </p:nvSpPr>
          <p:spPr bwMode="auto">
            <a:xfrm>
              <a:off x="0" y="612"/>
              <a:ext cx="5760" cy="0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520" name="Line 43"/>
            <p:cNvSpPr>
              <a:spLocks noChangeShapeType="1"/>
            </p:cNvSpPr>
            <p:nvPr/>
          </p:nvSpPr>
          <p:spPr bwMode="auto">
            <a:xfrm>
              <a:off x="0" y="660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67982" name="Rectangle 46"/>
          <p:cNvSpPr>
            <a:spLocks noChangeArrowheads="1"/>
          </p:cNvSpPr>
          <p:nvPr/>
        </p:nvSpPr>
        <p:spPr bwMode="auto">
          <a:xfrm>
            <a:off x="0" y="273050"/>
            <a:ext cx="78867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ES_tradnl" altLang="es-E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Fortalecer Vinculo (1)  </a:t>
            </a:r>
            <a:endParaRPr lang="es-ES" altLang="es-ES" sz="36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18" name="AutoShape 48"/>
          <p:cNvSpPr>
            <a:spLocks/>
          </p:cNvSpPr>
          <p:nvPr/>
        </p:nvSpPr>
        <p:spPr bwMode="auto">
          <a:xfrm>
            <a:off x="7943850" y="3637384"/>
            <a:ext cx="247650" cy="1447800"/>
          </a:xfrm>
          <a:prstGeom prst="rightBrace">
            <a:avLst>
              <a:gd name="adj1" fmla="val 4871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s-ES" altLang="es-ES"/>
          </a:p>
        </p:txBody>
      </p:sp>
      <p:pic>
        <p:nvPicPr>
          <p:cNvPr id="18" name="17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740747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3"/>
          <p:cNvSpPr txBox="1">
            <a:spLocks noChangeArrowheads="1"/>
          </p:cNvSpPr>
          <p:nvPr/>
        </p:nvSpPr>
        <p:spPr bwMode="auto">
          <a:xfrm>
            <a:off x="588963" y="1879600"/>
            <a:ext cx="245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/>
              <a:t>Categoría de Vínculo</a:t>
            </a:r>
            <a:endParaRPr lang="es-ES" altLang="es-ES" b="1"/>
          </a:p>
        </p:txBody>
      </p:sp>
      <p:sp>
        <p:nvSpPr>
          <p:cNvPr id="22536" name="Text Box 4"/>
          <p:cNvSpPr txBox="1">
            <a:spLocks noChangeArrowheads="1"/>
          </p:cNvSpPr>
          <p:nvPr/>
        </p:nvSpPr>
        <p:spPr bwMode="auto">
          <a:xfrm>
            <a:off x="4049713" y="1792288"/>
            <a:ext cx="9334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ES"/>
              <a:t>6 - 10</a:t>
            </a:r>
          </a:p>
        </p:txBody>
      </p:sp>
      <p:sp>
        <p:nvSpPr>
          <p:cNvPr id="22537" name="Text Box 5"/>
          <p:cNvSpPr txBox="1">
            <a:spLocks noChangeArrowheads="1"/>
          </p:cNvSpPr>
          <p:nvPr/>
        </p:nvSpPr>
        <p:spPr bwMode="auto">
          <a:xfrm>
            <a:off x="6426200" y="1797050"/>
            <a:ext cx="10160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 1 - 5</a:t>
            </a:r>
            <a:endParaRPr lang="es-ES" altLang="es-ES"/>
          </a:p>
        </p:txBody>
      </p:sp>
      <p:sp>
        <p:nvSpPr>
          <p:cNvPr id="22538" name="Text Box 6"/>
          <p:cNvSpPr txBox="1">
            <a:spLocks noChangeArrowheads="1"/>
          </p:cNvSpPr>
          <p:nvPr/>
        </p:nvSpPr>
        <p:spPr bwMode="auto">
          <a:xfrm>
            <a:off x="4060825" y="2170113"/>
            <a:ext cx="9255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28%</a:t>
            </a:r>
          </a:p>
        </p:txBody>
      </p:sp>
      <p:sp>
        <p:nvSpPr>
          <p:cNvPr id="22539" name="Text Box 7"/>
          <p:cNvSpPr txBox="1">
            <a:spLocks noChangeArrowheads="1"/>
          </p:cNvSpPr>
          <p:nvPr/>
        </p:nvSpPr>
        <p:spPr bwMode="auto">
          <a:xfrm>
            <a:off x="6423025" y="2163763"/>
            <a:ext cx="102393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72%</a:t>
            </a:r>
          </a:p>
        </p:txBody>
      </p:sp>
      <p:sp>
        <p:nvSpPr>
          <p:cNvPr id="22540" name="Text Box 8"/>
          <p:cNvSpPr txBox="1">
            <a:spLocks noChangeArrowheads="1"/>
          </p:cNvSpPr>
          <p:nvPr/>
        </p:nvSpPr>
        <p:spPr bwMode="auto">
          <a:xfrm>
            <a:off x="4048125" y="1411288"/>
            <a:ext cx="33956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 b="1" dirty="0"/>
              <a:t>CARTERA</a:t>
            </a:r>
            <a:endParaRPr lang="es-ES" altLang="es-ES" b="1" dirty="0"/>
          </a:p>
        </p:txBody>
      </p:sp>
      <p:sp>
        <p:nvSpPr>
          <p:cNvPr id="22541" name="Text Box 9"/>
          <p:cNvSpPr txBox="1">
            <a:spLocks noChangeArrowheads="1"/>
          </p:cNvSpPr>
          <p:nvPr/>
        </p:nvSpPr>
        <p:spPr bwMode="auto">
          <a:xfrm>
            <a:off x="579438" y="3346450"/>
            <a:ext cx="372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b="1" dirty="0"/>
              <a:t> No consumo Indumentaria: 16%</a:t>
            </a:r>
            <a:endParaRPr lang="es-ES" altLang="es-ES" b="1" dirty="0"/>
          </a:p>
        </p:txBody>
      </p:sp>
      <p:sp>
        <p:nvSpPr>
          <p:cNvPr id="22542" name="Text Box 11"/>
          <p:cNvSpPr txBox="1">
            <a:spLocks noChangeArrowheads="1"/>
          </p:cNvSpPr>
          <p:nvPr/>
        </p:nvSpPr>
        <p:spPr bwMode="auto">
          <a:xfrm>
            <a:off x="4427984" y="3206750"/>
            <a:ext cx="3846512" cy="92333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_tradnl" altLang="es-ES" dirty="0"/>
              <a:t>Titular  femenino y titulares masculinos con </a:t>
            </a:r>
            <a:r>
              <a:rPr lang="es-ES_tradnl" altLang="es-ES" dirty="0" smtClean="0"/>
              <a:t>Adicionales</a:t>
            </a:r>
          </a:p>
          <a:p>
            <a:pPr eaLnBrk="1" hangingPunct="1"/>
            <a:r>
              <a:rPr lang="es-ES_tradnl" altLang="es-ES" dirty="0" smtClean="0"/>
              <a:t>Femeninos: </a:t>
            </a:r>
            <a:r>
              <a:rPr lang="es-ES_tradnl" altLang="es-ES" dirty="0"/>
              <a:t>8%</a:t>
            </a:r>
            <a:endParaRPr lang="es-ES" altLang="es-ES" dirty="0"/>
          </a:p>
        </p:txBody>
      </p:sp>
      <p:sp>
        <p:nvSpPr>
          <p:cNvPr id="22543" name="Text Box 14"/>
          <p:cNvSpPr txBox="1">
            <a:spLocks noChangeArrowheads="1"/>
          </p:cNvSpPr>
          <p:nvPr/>
        </p:nvSpPr>
        <p:spPr bwMode="auto">
          <a:xfrm>
            <a:off x="4114800" y="4823048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 &lt;40 AÑOS</a:t>
            </a:r>
            <a:endParaRPr lang="es-ES" altLang="es-ES"/>
          </a:p>
        </p:txBody>
      </p:sp>
      <p:sp>
        <p:nvSpPr>
          <p:cNvPr id="22544" name="Text Box 15"/>
          <p:cNvSpPr txBox="1">
            <a:spLocks noChangeArrowheads="1"/>
          </p:cNvSpPr>
          <p:nvPr/>
        </p:nvSpPr>
        <p:spPr bwMode="auto">
          <a:xfrm>
            <a:off x="4106863" y="5258023"/>
            <a:ext cx="13827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/>
              <a:t>5%</a:t>
            </a:r>
            <a:endParaRPr lang="es-ES" altLang="es-ES"/>
          </a:p>
        </p:txBody>
      </p:sp>
      <p:sp>
        <p:nvSpPr>
          <p:cNvPr id="22545" name="Text Box 16"/>
          <p:cNvSpPr txBox="1">
            <a:spLocks noChangeArrowheads="1"/>
          </p:cNvSpPr>
          <p:nvPr/>
        </p:nvSpPr>
        <p:spPr bwMode="auto">
          <a:xfrm>
            <a:off x="7056438" y="4830986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&gt; 60 AÑOS</a:t>
            </a:r>
            <a:endParaRPr lang="es-ES" altLang="es-ES"/>
          </a:p>
        </p:txBody>
      </p:sp>
      <p:sp>
        <p:nvSpPr>
          <p:cNvPr id="22546" name="Text Box 17"/>
          <p:cNvSpPr txBox="1">
            <a:spLocks noChangeArrowheads="1"/>
          </p:cNvSpPr>
          <p:nvPr/>
        </p:nvSpPr>
        <p:spPr bwMode="auto">
          <a:xfrm>
            <a:off x="7048500" y="5285011"/>
            <a:ext cx="13827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"/>
              <a:t>3%</a:t>
            </a:r>
            <a:endParaRPr lang="es-ES" altLang="es-ES"/>
          </a:p>
        </p:txBody>
      </p:sp>
      <p:sp>
        <p:nvSpPr>
          <p:cNvPr id="22547" name="Text Box 18"/>
          <p:cNvSpPr txBox="1">
            <a:spLocks noChangeArrowheads="1"/>
          </p:cNvSpPr>
          <p:nvPr/>
        </p:nvSpPr>
        <p:spPr bwMode="auto">
          <a:xfrm>
            <a:off x="5597525" y="4819873"/>
            <a:ext cx="1371600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  40 - 60</a:t>
            </a:r>
            <a:endParaRPr lang="es-ES" altLang="es-ES"/>
          </a:p>
        </p:txBody>
      </p:sp>
      <p:sp>
        <p:nvSpPr>
          <p:cNvPr id="22548" name="Text Box 19"/>
          <p:cNvSpPr txBox="1">
            <a:spLocks noChangeArrowheads="1"/>
          </p:cNvSpPr>
          <p:nvPr/>
        </p:nvSpPr>
        <p:spPr bwMode="auto">
          <a:xfrm>
            <a:off x="5589588" y="5273898"/>
            <a:ext cx="13636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/>
              <a:t>6%</a:t>
            </a:r>
          </a:p>
        </p:txBody>
      </p:sp>
      <p:sp>
        <p:nvSpPr>
          <p:cNvPr id="22549" name="Text Box 20"/>
          <p:cNvSpPr txBox="1">
            <a:spLocks noChangeArrowheads="1"/>
          </p:cNvSpPr>
          <p:nvPr/>
        </p:nvSpPr>
        <p:spPr bwMode="auto">
          <a:xfrm>
            <a:off x="4105275" y="4332511"/>
            <a:ext cx="4322762" cy="3693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_tradnl" altLang="es-ES"/>
              <a:t>Titular Masculino totales: 14%</a:t>
            </a:r>
            <a:endParaRPr lang="es-ES" altLang="es-ES"/>
          </a:p>
        </p:txBody>
      </p:sp>
      <p:grpSp>
        <p:nvGrpSpPr>
          <p:cNvPr id="22531" name="Group 22"/>
          <p:cNvGrpSpPr>
            <a:grpSpLocks/>
          </p:cNvGrpSpPr>
          <p:nvPr/>
        </p:nvGrpSpPr>
        <p:grpSpPr bwMode="auto">
          <a:xfrm>
            <a:off x="0" y="971550"/>
            <a:ext cx="9144000" cy="76200"/>
            <a:chOff x="0" y="612"/>
            <a:chExt cx="5760" cy="48"/>
          </a:xfrm>
        </p:grpSpPr>
        <p:sp>
          <p:nvSpPr>
            <p:cNvPr id="22533" name="Line 23"/>
            <p:cNvSpPr>
              <a:spLocks noChangeShapeType="1"/>
            </p:cNvSpPr>
            <p:nvPr/>
          </p:nvSpPr>
          <p:spPr bwMode="auto">
            <a:xfrm>
              <a:off x="0" y="612"/>
              <a:ext cx="5760" cy="0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534" name="Line 24"/>
            <p:cNvSpPr>
              <a:spLocks noChangeShapeType="1"/>
            </p:cNvSpPr>
            <p:nvPr/>
          </p:nvSpPr>
          <p:spPr bwMode="auto">
            <a:xfrm>
              <a:off x="0" y="660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74108" name="Rectangle 28"/>
          <p:cNvSpPr>
            <a:spLocks noChangeArrowheads="1"/>
          </p:cNvSpPr>
          <p:nvPr/>
        </p:nvSpPr>
        <p:spPr bwMode="auto">
          <a:xfrm>
            <a:off x="0" y="273050"/>
            <a:ext cx="78867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ES_tradnl" altLang="es-E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Fortalecer Vinculo (2)  </a:t>
            </a:r>
            <a:endParaRPr lang="es-ES" altLang="es-ES" sz="36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3" name="22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76530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600076" y="116632"/>
            <a:ext cx="76867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utura BdCn BT" pitchFamily="34" charset="0"/>
                <a:ea typeface="+mj-ea"/>
                <a:cs typeface="+mj-cs"/>
              </a:rPr>
              <a:t>¿Qué es el CLV?</a:t>
            </a:r>
            <a:endParaRPr kumimoji="0" lang="es-AR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Futura BdCn BT" pitchFamily="34" charset="0"/>
              <a:ea typeface="+mj-ea"/>
              <a:cs typeface="+mj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51520" y="1189196"/>
            <a:ext cx="87129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800" dirty="0" smtClean="0"/>
              <a:t>El </a:t>
            </a:r>
            <a:r>
              <a:rPr lang="es-AR" sz="2800" dirty="0" err="1" smtClean="0"/>
              <a:t>Customer</a:t>
            </a:r>
            <a:r>
              <a:rPr lang="es-AR" sz="2800" dirty="0" smtClean="0"/>
              <a:t> </a:t>
            </a:r>
            <a:r>
              <a:rPr lang="es-AR" sz="2800" dirty="0" err="1" smtClean="0"/>
              <a:t>Liftime</a:t>
            </a:r>
            <a:r>
              <a:rPr lang="es-AR" sz="2800" dirty="0" smtClean="0"/>
              <a:t> </a:t>
            </a:r>
            <a:r>
              <a:rPr lang="es-AR" sz="2800" dirty="0" err="1" smtClean="0"/>
              <a:t>Value</a:t>
            </a:r>
            <a:r>
              <a:rPr lang="es-AR" sz="2800" dirty="0" smtClean="0"/>
              <a:t> es una estimación de la </a:t>
            </a:r>
            <a:r>
              <a:rPr lang="es-AR" sz="2800" b="1" dirty="0" smtClean="0"/>
              <a:t>rentabilidad</a:t>
            </a:r>
            <a:r>
              <a:rPr lang="es-AR" sz="2800" dirty="0" smtClean="0"/>
              <a:t> </a:t>
            </a:r>
            <a:r>
              <a:rPr lang="es-AR" sz="2800" b="1" dirty="0" smtClean="0"/>
              <a:t>total </a:t>
            </a:r>
            <a:r>
              <a:rPr lang="es-AR" sz="2800" dirty="0" smtClean="0"/>
              <a:t>que se obtendrá para cada cliente a lo largo de su relación con el banco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800" dirty="0" smtClean="0"/>
              <a:t>Se basa en dos valores: la </a:t>
            </a:r>
            <a:r>
              <a:rPr lang="es-AR" sz="2800" b="1" dirty="0" smtClean="0"/>
              <a:t>rentabilidad presente </a:t>
            </a:r>
            <a:r>
              <a:rPr lang="es-AR" sz="2800" dirty="0" smtClean="0"/>
              <a:t>y el </a:t>
            </a:r>
            <a:r>
              <a:rPr lang="es-AR" sz="2800" b="1" dirty="0" smtClean="0"/>
              <a:t>tiempo que el cliente continuará operando con la empresa</a:t>
            </a:r>
            <a:r>
              <a:rPr lang="es-AR" sz="2800" dirty="0" smtClean="0"/>
              <a:t>, también llamado </a:t>
            </a:r>
            <a:r>
              <a:rPr lang="es-AR" sz="2800" b="1" dirty="0" err="1" smtClean="0"/>
              <a:t>duration</a:t>
            </a:r>
            <a:endParaRPr lang="es-AR" sz="2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800" dirty="0" smtClean="0"/>
              <a:t>La </a:t>
            </a:r>
            <a:r>
              <a:rPr lang="es-AR" sz="2800" dirty="0" err="1" smtClean="0"/>
              <a:t>duration</a:t>
            </a:r>
            <a:r>
              <a:rPr lang="es-AR" sz="2800" dirty="0" smtClean="0"/>
              <a:t> se estima mediante un </a:t>
            </a:r>
            <a:r>
              <a:rPr lang="es-AR" sz="2800" b="1" dirty="0" smtClean="0"/>
              <a:t>modelo de </a:t>
            </a:r>
            <a:r>
              <a:rPr lang="es-AR" sz="2800" b="1" dirty="0" err="1" smtClean="0"/>
              <a:t>attrition</a:t>
            </a:r>
            <a:endParaRPr lang="es-AR" sz="2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800" dirty="0" smtClean="0"/>
              <a:t>El CLV se calcula a valor presente utilizando una </a:t>
            </a:r>
            <a:r>
              <a:rPr lang="es-AR" sz="2800" b="1" dirty="0" smtClean="0"/>
              <a:t>tasa de descuento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800" dirty="0" smtClean="0"/>
              <a:t>El CLV de la cartera es la suma de los </a:t>
            </a:r>
            <a:r>
              <a:rPr lang="es-AR" sz="2800" b="1" dirty="0" smtClean="0"/>
              <a:t>CLV de todos los clientes</a:t>
            </a:r>
            <a:endParaRPr lang="es-AR" sz="2800" b="1" dirty="0"/>
          </a:p>
        </p:txBody>
      </p:sp>
      <p:pic>
        <p:nvPicPr>
          <p:cNvPr id="7" name="6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761605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81765" y="764704"/>
            <a:ext cx="7992888" cy="5976664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  <a:lumMod val="78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0076" y="44624"/>
            <a:ext cx="76867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2400" dirty="0" smtClean="0">
                <a:latin typeface="Futura BdCn BT" pitchFamily="34" charset="0"/>
                <a:ea typeface="+mj-ea"/>
                <a:cs typeface="+mj-cs"/>
              </a:rPr>
              <a:t>Distribución del CLV por Score de </a:t>
            </a:r>
            <a:r>
              <a:rPr lang="es-AR" sz="2400" dirty="0" err="1" smtClean="0">
                <a:latin typeface="Futura BdCn BT" pitchFamily="34" charset="0"/>
                <a:ea typeface="+mj-ea"/>
                <a:cs typeface="+mj-cs"/>
              </a:rPr>
              <a:t>Attrition</a:t>
            </a:r>
            <a:endParaRPr lang="es-AR" sz="2400" dirty="0" smtClean="0">
              <a:latin typeface="Futura BdCn BT" pitchFamily="34" charset="0"/>
              <a:ea typeface="+mj-ea"/>
              <a:cs typeface="+mj-cs"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365482"/>
              </p:ext>
            </p:extLst>
          </p:nvPr>
        </p:nvGraphicFramePr>
        <p:xfrm>
          <a:off x="971599" y="836714"/>
          <a:ext cx="7315176" cy="5904652"/>
        </p:xfrm>
        <a:graphic>
          <a:graphicData uri="http://schemas.openxmlformats.org/drawingml/2006/table">
            <a:tbl>
              <a:tblPr/>
              <a:tblGrid>
                <a:gridCol w="1199209"/>
                <a:gridCol w="1199209"/>
                <a:gridCol w="1355423"/>
                <a:gridCol w="1042996"/>
                <a:gridCol w="1199209"/>
                <a:gridCol w="1319130"/>
              </a:tblGrid>
              <a:tr h="1024777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Rango de 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Cantidad de cuentas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Rentabilidad por cuenta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Duración promedio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CLV por cuenta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Suma de CLV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960 a 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12.170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1.308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79,0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103.427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1.258.704.047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920 a 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32.569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1.321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31,8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42.025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1.368.727.054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880 a 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59.173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1.361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13,3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18.101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1.071.092.796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840 a 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87.245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1.372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5,8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8.016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699.384.369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800 a 839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51.872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1.391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2,3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3.145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163.131.355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760 a 799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31.195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1.269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1.972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61.509.982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720 a 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23.289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1.069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1.446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33.667.924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680 a 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17.865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937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1.080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19.294.503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640 a 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13.706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791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1,0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755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10.345.411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600 a 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10.592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690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520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5.512.516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560 a 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7.818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579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347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2.714.766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520 a 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4.991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473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236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1.180.214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0 a 519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2.659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438.566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39.042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855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6.684.042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A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394.186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1.327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11.945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4.708.477.396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pic>
        <p:nvPicPr>
          <p:cNvPr id="7" name="6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00964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2 Gráfico"/>
          <p:cNvGraphicFramePr/>
          <p:nvPr/>
        </p:nvGraphicFramePr>
        <p:xfrm>
          <a:off x="1285852" y="1643050"/>
          <a:ext cx="6715172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285853" y="1071546"/>
            <a:ext cx="6715172" cy="46166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ACTIVACIÓN</a:t>
            </a:r>
            <a:endParaRPr lang="es-AR" sz="2400" b="1" dirty="0">
              <a:solidFill>
                <a:schemeClr val="bg1"/>
              </a:solidFill>
            </a:endParaRPr>
          </a:p>
        </p:txBody>
      </p:sp>
      <p:pic>
        <p:nvPicPr>
          <p:cNvPr id="7" name="6 Imagen" descr="Logo para PP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7950" y="6286520"/>
            <a:ext cx="2233567" cy="357190"/>
          </a:xfrm>
          <a:prstGeom prst="rect">
            <a:avLst/>
          </a:prstGeom>
        </p:spPr>
      </p:pic>
      <p:pic>
        <p:nvPicPr>
          <p:cNvPr id="9" name="8 Imagen" descr="Logo para PP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2132" y="285728"/>
            <a:ext cx="2233567" cy="357190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4143372" y="2643182"/>
            <a:ext cx="2714644" cy="1285884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4286248" y="2857496"/>
            <a:ext cx="2500330" cy="815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2"/>
                </a:solidFill>
              </a:rPr>
              <a:t>Cuenta Acumuladas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02945147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  <p:bldP spid="6" grpId="0" animBg="1"/>
      <p:bldP spid="10" grpId="0" animBg="1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/>
          <a:lstStyle/>
          <a:p>
            <a:r>
              <a:rPr lang="es-ES" sz="6600" dirty="0" smtClean="0">
                <a:solidFill>
                  <a:srgbClr val="EDD57B"/>
                </a:solidFill>
                <a:effectLst>
                  <a:outerShdw blurRad="101600" dist="50800" dir="2880000" algn="ctr" rotWithShape="0">
                    <a:srgbClr val="000000">
                      <a:alpha val="86000"/>
                    </a:srgbClr>
                  </a:outerShdw>
                </a:effectLst>
              </a:rPr>
              <a:t>Las Promociones</a:t>
            </a:r>
            <a:endParaRPr lang="es-ES" sz="6600" dirty="0">
              <a:solidFill>
                <a:srgbClr val="EDD57B"/>
              </a:solidFill>
              <a:effectLst>
                <a:outerShdw blurRad="101600" dist="50800" dir="2880000" algn="ctr" rotWithShape="0">
                  <a:srgbClr val="000000">
                    <a:alpha val="86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20687"/>
            <a:ext cx="4536504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9" name="3 Marcador de contenido"/>
          <p:cNvGraphicFramePr>
            <a:graphicFrameLocks/>
          </p:cNvGraphicFramePr>
          <p:nvPr/>
        </p:nvGraphicFramePr>
        <p:xfrm>
          <a:off x="5292076" y="3429000"/>
          <a:ext cx="3456388" cy="233907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152131"/>
                <a:gridCol w="1080120"/>
                <a:gridCol w="1224137"/>
              </a:tblGrid>
              <a:tr h="510274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</a:rPr>
                        <a:t>Cantidad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</a:rPr>
                        <a:t>Precio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A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Ingresos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6573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$ 8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6573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s-AR" b="1" baseline="0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6573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$ 3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6573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$ 2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26573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Total: 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Total : $ 41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899592" y="4797152"/>
            <a:ext cx="3960440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>
                <a:solidFill>
                  <a:schemeClr val="bg1">
                    <a:lumMod val="95000"/>
                  </a:schemeClr>
                </a:solidFill>
              </a:rPr>
              <a:t>Cantidad</a:t>
            </a:r>
            <a:endParaRPr lang="es-AR" b="1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430637"/>
              </p:ext>
            </p:extLst>
          </p:nvPr>
        </p:nvGraphicFramePr>
        <p:xfrm>
          <a:off x="5292080" y="476672"/>
          <a:ext cx="3456388" cy="731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152131"/>
                <a:gridCol w="1080120"/>
                <a:gridCol w="1224137"/>
              </a:tblGrid>
              <a:tr h="204213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</a:rPr>
                        <a:t>Cantidad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</a:rPr>
                        <a:t>Precio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A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Ingresos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46378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$ 2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$20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0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223965"/>
              </p:ext>
            </p:extLst>
          </p:nvPr>
        </p:nvGraphicFramePr>
        <p:xfrm>
          <a:off x="5292076" y="1412776"/>
          <a:ext cx="3456388" cy="731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152131"/>
                <a:gridCol w="1080120"/>
                <a:gridCol w="1224137"/>
              </a:tblGrid>
              <a:tr h="204213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</a:rPr>
                        <a:t>Cantidad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</a:rPr>
                        <a:t>Precio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A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Ingresos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46378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$ 8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$16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399402"/>
              </p:ext>
            </p:extLst>
          </p:nvPr>
        </p:nvGraphicFramePr>
        <p:xfrm>
          <a:off x="5292076" y="2337440"/>
          <a:ext cx="3456388" cy="731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152131"/>
                <a:gridCol w="1080120"/>
                <a:gridCol w="1224137"/>
              </a:tblGrid>
              <a:tr h="204213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</a:rPr>
                        <a:t>Cantidad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solidFill>
                            <a:schemeClr val="tx1"/>
                          </a:solidFill>
                        </a:rPr>
                        <a:t>Precio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A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Ingresos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46378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>
                          <a:solidFill>
                            <a:schemeClr val="tx1"/>
                          </a:solidFill>
                        </a:rPr>
                        <a:t>$ 5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9900">
                            <a:tint val="66000"/>
                            <a:satMod val="160000"/>
                          </a:srgbClr>
                        </a:gs>
                        <a:gs pos="50000">
                          <a:srgbClr val="FF9900">
                            <a:tint val="44500"/>
                            <a:satMod val="160000"/>
                          </a:srgbClr>
                        </a:gs>
                        <a:gs pos="100000">
                          <a:srgbClr val="FF99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tx1"/>
                          </a:solidFill>
                        </a:rPr>
                        <a:t>$20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40000"/>
                            <a:lumOff val="6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40000"/>
                            <a:lumOff val="6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1340024" y="6011996"/>
            <a:ext cx="632832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>
                    <a:lumMod val="95000"/>
                  </a:schemeClr>
                </a:solidFill>
              </a:rPr>
              <a:t>Teoría del Excedente del Consumidor</a:t>
            </a:r>
            <a:endParaRPr lang="es-AR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3" name="12 Imagen" descr="Logo para PP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2929" y="-99392"/>
            <a:ext cx="2233567" cy="357190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 redondeado"/>
          <p:cNvSpPr/>
          <p:nvPr/>
        </p:nvSpPr>
        <p:spPr>
          <a:xfrm>
            <a:off x="683568" y="1556792"/>
            <a:ext cx="7929618" cy="4714908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1187624" y="2708920"/>
            <a:ext cx="7286676" cy="3357586"/>
          </a:xfrm>
          <a:effectLst>
            <a:softEdge rad="63500"/>
          </a:effectLst>
        </p:spPr>
        <p:txBody>
          <a:bodyPr>
            <a:normAutofit/>
          </a:bodyPr>
          <a:lstStyle/>
          <a:p>
            <a:pPr lvl="1">
              <a:lnSpc>
                <a:spcPts val="3840"/>
              </a:lnSpc>
              <a:buFont typeface="Wingdings" pitchFamily="2" charset="2"/>
              <a:buChar char="§"/>
            </a:pPr>
            <a:r>
              <a:rPr lang="es-ES_tradnl" spc="-100" dirty="0" smtClean="0"/>
              <a:t>Supermercados</a:t>
            </a:r>
          </a:p>
          <a:p>
            <a:pPr lvl="2">
              <a:lnSpc>
                <a:spcPts val="3840"/>
              </a:lnSpc>
              <a:buFont typeface="Wingdings" pitchFamily="2" charset="2"/>
              <a:buChar char="§"/>
            </a:pPr>
            <a:r>
              <a:rPr lang="es-ES_tradnl" spc="-100" dirty="0" smtClean="0"/>
              <a:t> Días especiales: Ej. “Lunes Jubilados”</a:t>
            </a:r>
          </a:p>
          <a:p>
            <a:pPr lvl="2">
              <a:lnSpc>
                <a:spcPts val="3840"/>
              </a:lnSpc>
              <a:buFont typeface="Wingdings" pitchFamily="2" charset="2"/>
              <a:buChar char="§"/>
            </a:pPr>
            <a:r>
              <a:rPr lang="es-ES_tradnl" spc="-100" dirty="0" smtClean="0"/>
              <a:t>Devolución en “cheques”</a:t>
            </a:r>
          </a:p>
          <a:p>
            <a:pPr lvl="2">
              <a:lnSpc>
                <a:spcPts val="3840"/>
              </a:lnSpc>
              <a:buFont typeface="Wingdings" pitchFamily="2" charset="2"/>
              <a:buChar char="§"/>
            </a:pPr>
            <a:r>
              <a:rPr lang="es-ES_tradnl" spc="-100" dirty="0" smtClean="0"/>
              <a:t> Grandes descuentos en la segunda unidad</a:t>
            </a:r>
          </a:p>
          <a:p>
            <a:pPr lvl="2">
              <a:lnSpc>
                <a:spcPts val="3840"/>
              </a:lnSpc>
              <a:buFont typeface="Wingdings" pitchFamily="2" charset="2"/>
              <a:buChar char="§"/>
            </a:pPr>
            <a:endParaRPr lang="es-ES_tradnl" spc="-100" dirty="0" smtClean="0"/>
          </a:p>
          <a:p>
            <a:pPr lvl="2">
              <a:lnSpc>
                <a:spcPts val="3840"/>
              </a:lnSpc>
              <a:buFont typeface="Wingdings" pitchFamily="2" charset="2"/>
              <a:buChar char="§"/>
            </a:pP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00034" y="571480"/>
            <a:ext cx="82153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63500" dir="1680000" algn="ctr" rotWithShape="0">
                    <a:schemeClr val="tx1">
                      <a:alpha val="23000"/>
                    </a:schemeClr>
                  </a:outerShdw>
                </a:effectLst>
              </a:rPr>
              <a:t>Algunos Casos</a:t>
            </a:r>
            <a:endParaRPr lang="es-ES_tradnl" sz="4800" dirty="0" smtClean="0">
              <a:solidFill>
                <a:schemeClr val="bg1"/>
              </a:solidFill>
              <a:effectLst>
                <a:outerShdw blurRad="50800" dist="63500" dir="1680000" algn="ctr" rotWithShape="0">
                  <a:schemeClr val="tx1">
                    <a:alpha val="23000"/>
                  </a:schemeClr>
                </a:outerShdw>
              </a:effectLst>
            </a:endParaRPr>
          </a:p>
          <a:p>
            <a:endParaRPr lang="es-ES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187624" y="1700808"/>
            <a:ext cx="7286676" cy="642942"/>
          </a:xfrm>
          <a:prstGeom prst="rect">
            <a:avLst/>
          </a:prstGeom>
          <a:ln>
            <a:solidFill>
              <a:schemeClr val="tx1"/>
            </a:solidFill>
          </a:ln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1600" b="0" i="0" u="none" strike="noStrike" kern="1200" cap="small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ES_tradnl" sz="2800" spc="-100" dirty="0" smtClean="0"/>
              <a:t>Líneas Aéreas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1187624" y="2200874"/>
            <a:ext cx="7286676" cy="785818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16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s-ES_tradnl" sz="2800" spc="-100" dirty="0" smtClean="0"/>
              <a:t> Moda, en especial ropa.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7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/>
          <a:lstStyle/>
          <a:p>
            <a:r>
              <a:rPr lang="es-ES" sz="6600" dirty="0" smtClean="0">
                <a:effectLst>
                  <a:outerShdw blurRad="101600" dist="50800" dir="2880000" algn="ctr" rotWithShape="0">
                    <a:srgbClr val="000000">
                      <a:alpha val="86000"/>
                    </a:srgbClr>
                  </a:outerShdw>
                </a:effectLst>
              </a:rPr>
              <a:t>Las Cuotas</a:t>
            </a:r>
            <a:br>
              <a:rPr lang="es-ES" sz="6600" dirty="0" smtClean="0">
                <a:effectLst>
                  <a:outerShdw blurRad="101600" dist="50800" dir="2880000" algn="ctr" rotWithShape="0">
                    <a:srgbClr val="000000">
                      <a:alpha val="86000"/>
                    </a:srgbClr>
                  </a:outerShdw>
                </a:effectLst>
              </a:rPr>
            </a:br>
            <a:endParaRPr lang="es-ES" sz="6600" dirty="0">
              <a:effectLst>
                <a:outerShdw blurRad="101600" dist="50800" dir="2880000" algn="ctr" rotWithShape="0">
                  <a:srgbClr val="000000">
                    <a:alpha val="86000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42910" y="2492896"/>
            <a:ext cx="7929618" cy="2232248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317772" y="3280994"/>
            <a:ext cx="7286676" cy="642942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16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ES_tradnl" sz="2800" spc="-100" dirty="0" smtClean="0"/>
              <a:t> No importa el precio sino la cuota!!!!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1317772" y="2780928"/>
            <a:ext cx="7286676" cy="847732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s-ES_tradnl" sz="2800" spc="-100" noProof="0" dirty="0" smtClean="0"/>
              <a:t>Monto alto en función a los ingresos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1317772" y="3779920"/>
            <a:ext cx="7286676" cy="642942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ts val="384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16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2800" b="0" i="0" u="none" strike="noStrike" kern="1200" cap="small" spc="-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ES_tradnl" sz="2800" spc="-100" dirty="0" smtClean="0"/>
              <a:t> Cuidar la relación Producto - Plazo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571472" y="4776798"/>
            <a:ext cx="828680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6" name="5 Rectángulo redondeado"/>
          <p:cNvSpPr/>
          <p:nvPr/>
        </p:nvSpPr>
        <p:spPr>
          <a:xfrm>
            <a:off x="571472" y="1204898"/>
            <a:ext cx="828680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7" name="6 Rectángulo redondeado"/>
          <p:cNvSpPr/>
          <p:nvPr/>
        </p:nvSpPr>
        <p:spPr>
          <a:xfrm>
            <a:off x="571472" y="1919278"/>
            <a:ext cx="828680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8" name="7 Rectángulo redondeado"/>
          <p:cNvSpPr/>
          <p:nvPr/>
        </p:nvSpPr>
        <p:spPr>
          <a:xfrm>
            <a:off x="571472" y="2633658"/>
            <a:ext cx="828680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9" name="8 Rectángulo redondeado"/>
          <p:cNvSpPr/>
          <p:nvPr/>
        </p:nvSpPr>
        <p:spPr>
          <a:xfrm>
            <a:off x="571472" y="3348038"/>
            <a:ext cx="828680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10" name="9 Rectángulo redondeado"/>
          <p:cNvSpPr/>
          <p:nvPr/>
        </p:nvSpPr>
        <p:spPr>
          <a:xfrm>
            <a:off x="571472" y="4062418"/>
            <a:ext cx="8286808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611560" y="1142984"/>
            <a:ext cx="7488832" cy="919170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 fontScale="925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s-ES_tradnl" sz="2800" b="1" cap="small" dirty="0" smtClean="0"/>
              <a:t>El comerciante ya tiene “cargado” el descuento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>
          <a:xfrm>
            <a:off x="611560" y="1861758"/>
            <a:ext cx="7632848" cy="919170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s-ES_tradnl" sz="2600" b="1" cap="small" noProof="0" dirty="0" smtClean="0"/>
              <a:t>La tarjeta le da mucha flexibilidad</a:t>
            </a: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0" name="2 Marcador de contenido"/>
          <p:cNvSpPr txBox="1">
            <a:spLocks/>
          </p:cNvSpPr>
          <p:nvPr/>
        </p:nvSpPr>
        <p:spPr>
          <a:xfrm>
            <a:off x="611560" y="2509830"/>
            <a:ext cx="6900882" cy="919170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 fontScale="925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s-ES_tradnl" sz="2800" b="1" cap="small" dirty="0" smtClean="0"/>
              <a:t>El comerciante necesita rotar de promoción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2 Marcador de contenido"/>
          <p:cNvSpPr txBox="1">
            <a:spLocks/>
          </p:cNvSpPr>
          <p:nvPr/>
        </p:nvSpPr>
        <p:spPr>
          <a:xfrm>
            <a:off x="611560" y="3229910"/>
            <a:ext cx="6900882" cy="919170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ES_tradnl" sz="2800" b="1" cap="small" noProof="0" dirty="0" smtClean="0"/>
              <a:t> </a:t>
            </a:r>
            <a:r>
              <a:rPr lang="es-ES_tradnl" sz="2600" b="1" cap="small" dirty="0" smtClean="0"/>
              <a:t>¿</a:t>
            </a:r>
            <a:r>
              <a:rPr lang="es-ES_tradnl" sz="2600" b="1" cap="small" noProof="0" dirty="0" smtClean="0"/>
              <a:t>Cuotas o Descuento?</a:t>
            </a:r>
            <a:r>
              <a:rPr lang="es-ES_tradnl" sz="2400" b="1" cap="small" noProof="0" dirty="0" smtClean="0"/>
              <a:t> 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2 Marcador de contenido"/>
          <p:cNvSpPr txBox="1">
            <a:spLocks/>
          </p:cNvSpPr>
          <p:nvPr/>
        </p:nvSpPr>
        <p:spPr>
          <a:xfrm>
            <a:off x="611560" y="3949990"/>
            <a:ext cx="8532440" cy="919170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ES_tradnl" sz="2800" b="1" cap="small" noProof="0" dirty="0" smtClean="0"/>
              <a:t>Las tarjetas no son el único instrumento para los descuentos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2 Marcador de contenido"/>
          <p:cNvSpPr txBox="1">
            <a:spLocks/>
          </p:cNvSpPr>
          <p:nvPr/>
        </p:nvSpPr>
        <p:spPr>
          <a:xfrm>
            <a:off x="611560" y="4670070"/>
            <a:ext cx="8280920" cy="919170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ES_tradnl" sz="2800" b="1" cap="small" noProof="0" dirty="0" smtClean="0"/>
              <a:t>¿Por qué los comerciantes se quejan de las promociones?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" name="14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2929" y="142852"/>
            <a:ext cx="2233567" cy="357190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/>
      <p:bldP spid="18" grpId="0"/>
      <p:bldP spid="20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1612"/>
            <a:ext cx="9144000" cy="6826412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785918" y="1285860"/>
            <a:ext cx="6858048" cy="46166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solidFill>
                  <a:schemeClr val="bg1"/>
                </a:solidFill>
              </a:rPr>
              <a:t>ACTIVACIÓN</a:t>
            </a:r>
            <a:endParaRPr lang="es-AR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2 Gráfico"/>
          <p:cNvGraphicFramePr/>
          <p:nvPr/>
        </p:nvGraphicFramePr>
        <p:xfrm>
          <a:off x="357158" y="214290"/>
          <a:ext cx="2500330" cy="1643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3 Gráfico"/>
          <p:cNvGraphicFramePr/>
          <p:nvPr/>
        </p:nvGraphicFramePr>
        <p:xfrm>
          <a:off x="1785918" y="1928802"/>
          <a:ext cx="685804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" name="9 Imagen" descr="Logo para PP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5500694" y="2786058"/>
            <a:ext cx="2714644" cy="1285884"/>
          </a:xfrm>
          <a:prstGeom prst="rect">
            <a:avLst/>
          </a:prstGeom>
          <a:solidFill>
            <a:schemeClr val="bg1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5643570" y="3000372"/>
            <a:ext cx="2500330" cy="815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2"/>
                </a:solidFill>
              </a:rPr>
              <a:t>Cuentas </a:t>
            </a:r>
          </a:p>
          <a:p>
            <a:pPr>
              <a:lnSpc>
                <a:spcPts val="2800"/>
              </a:lnSpc>
            </a:pPr>
            <a:r>
              <a:rPr lang="es-ES" sz="2800" b="1" dirty="0" smtClean="0">
                <a:solidFill>
                  <a:schemeClr val="accent2"/>
                </a:solidFill>
              </a:rPr>
              <a:t>por mes.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640172053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Graphic spid="6" grpId="0">
        <p:bldSub>
          <a:bldChart bld="series"/>
        </p:bldSub>
      </p:bldGraphic>
      <p:bldP spid="12" grpId="0" animBg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642910" y="571480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CuadroTexto"/>
          <p:cNvSpPr txBox="1"/>
          <p:nvPr/>
        </p:nvSpPr>
        <p:spPr>
          <a:xfrm>
            <a:off x="5139845" y="1428736"/>
            <a:ext cx="1381204" cy="373787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err="1" smtClean="0">
                <a:solidFill>
                  <a:schemeClr val="tx1"/>
                </a:solidFill>
              </a:rPr>
              <a:t>Preemb</a:t>
            </a:r>
            <a:r>
              <a:rPr lang="es-ES_tradnl" sz="2000" b="1" dirty="0" smtClean="0">
                <a:solidFill>
                  <a:schemeClr val="tx1"/>
                </a:solidFill>
              </a:rPr>
              <a:t>.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643306" y="1428736"/>
            <a:ext cx="1381204" cy="373787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solidFill>
                  <a:schemeClr val="tx1"/>
                </a:solidFill>
              </a:rPr>
              <a:t>Sucursal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1142923" y="1873027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Consumo Anual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3641159" y="1860246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8.946,54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5124956" y="1860246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5.553,28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6605005" y="1860246"/>
            <a:ext cx="1381204" cy="36933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61%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1142923" y="2301655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Cantidad </a:t>
            </a:r>
            <a:r>
              <a:rPr lang="es-ES_tradnl" sz="2000" b="1" dirty="0" err="1" smtClean="0">
                <a:solidFill>
                  <a:schemeClr val="tx1"/>
                </a:solidFill>
              </a:rPr>
              <a:t>Transacc</a:t>
            </a:r>
            <a:r>
              <a:rPr lang="es-ES_tradnl" sz="2000" b="1" dirty="0" smtClean="0">
                <a:solidFill>
                  <a:schemeClr val="tx1"/>
                </a:solidFill>
              </a:rPr>
              <a:t>.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5124956" y="2268133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34,51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3641159" y="2268133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53,29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6605005" y="2268133"/>
            <a:ext cx="1381204" cy="36933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54%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5124956" y="3094952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782,61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3641159" y="3094952"/>
            <a:ext cx="1381204" cy="37446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823,10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6605005" y="3094952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14%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1142923" y="3068990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Riesgo de Abandono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5124956" y="3500438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673,29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3641159" y="3500438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737,11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6605005" y="3500438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9%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1141321" y="3510195"/>
            <a:ext cx="2407931" cy="37378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Ingreso Generado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1142923" y="928670"/>
            <a:ext cx="6844887" cy="373787"/>
          </a:xfrm>
          <a:prstGeom prst="rect">
            <a:avLst/>
          </a:prstGeom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</a:rPr>
              <a:t>CUENTAS CON ANTIGÜEDAD MAYOR A 12 MESES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156137" y="2698023"/>
            <a:ext cx="2407931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Cupón Promedio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5124956" y="2668561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160,90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641159" y="2668561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167,89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90" name="89 CuadroTexto"/>
          <p:cNvSpPr txBox="1"/>
          <p:nvPr/>
        </p:nvSpPr>
        <p:spPr>
          <a:xfrm>
            <a:off x="6605005" y="2668561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pic>
        <p:nvPicPr>
          <p:cNvPr id="93" name="92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34237" y="2952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404289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6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build="allAtOnce"/>
      <p:bldP spid="54" grpId="0" build="allAtOnce" animBg="1"/>
      <p:bldP spid="55" grpId="0" build="allAtOnce" animBg="1"/>
      <p:bldP spid="56" grpId="0" build="allAtOnce" animBg="1"/>
      <p:bldP spid="57" grpId="0" build="allAtOnce"/>
      <p:bldP spid="58" grpId="0" build="allAtOnce" animBg="1"/>
      <p:bldP spid="59" grpId="0" build="allAtOnce" animBg="1"/>
      <p:bldP spid="60" grpId="0" build="allAtOnce" animBg="1"/>
      <p:bldP spid="61" grpId="0" build="allAtOnce" animBg="1"/>
      <p:bldP spid="62" grpId="0" build="allAtOnce" animBg="1"/>
      <p:bldP spid="63" grpId="0" build="allAtOnce" animBg="1"/>
      <p:bldP spid="64" grpId="0" build="allAtOnce"/>
      <p:bldP spid="65" grpId="0" build="allAtOnce" animBg="1"/>
      <p:bldP spid="66" grpId="0" build="allAtOnce" animBg="1"/>
      <p:bldP spid="67" grpId="0" build="allAtOnce" animBg="1"/>
      <p:bldP spid="68" grpId="0" build="allAtOnce"/>
      <p:bldP spid="89" grpId="0" animBg="1"/>
      <p:bldP spid="48" grpId="0" build="allAtOnce"/>
      <p:bldP spid="49" grpId="0" build="allAtOnce" animBg="1"/>
      <p:bldP spid="50" grpId="0" build="allAtOnce" animBg="1"/>
      <p:bldP spid="90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642910" y="571480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CuadroTexto"/>
          <p:cNvSpPr txBox="1"/>
          <p:nvPr/>
        </p:nvSpPr>
        <p:spPr>
          <a:xfrm>
            <a:off x="5139845" y="1428736"/>
            <a:ext cx="1381204" cy="373787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err="1" smtClean="0">
                <a:solidFill>
                  <a:schemeClr val="tx1"/>
                </a:solidFill>
              </a:rPr>
              <a:t>Preemb</a:t>
            </a:r>
            <a:r>
              <a:rPr lang="es-ES_tradnl" sz="2000" b="1" dirty="0" smtClean="0">
                <a:solidFill>
                  <a:schemeClr val="tx1"/>
                </a:solidFill>
              </a:rPr>
              <a:t>.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643306" y="1428736"/>
            <a:ext cx="1381204" cy="373787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solidFill>
                  <a:schemeClr val="tx1"/>
                </a:solidFill>
              </a:rPr>
              <a:t>Sucursal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1142923" y="1873027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Consumo Anual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3641159" y="1860246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8.946,54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5124956" y="1860246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5.553,28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6605005" y="1860246"/>
            <a:ext cx="1381204" cy="36933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61%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1142923" y="2301655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Cantidad </a:t>
            </a:r>
            <a:r>
              <a:rPr lang="es-ES_tradnl" sz="2000" b="1" dirty="0" err="1" smtClean="0">
                <a:solidFill>
                  <a:schemeClr val="tx1"/>
                </a:solidFill>
              </a:rPr>
              <a:t>Transacc</a:t>
            </a:r>
            <a:r>
              <a:rPr lang="es-ES_tradnl" sz="2000" b="1" dirty="0" smtClean="0">
                <a:solidFill>
                  <a:schemeClr val="tx1"/>
                </a:solidFill>
              </a:rPr>
              <a:t>.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5124956" y="2268133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34,51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3641159" y="2268133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53,29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6605005" y="2268133"/>
            <a:ext cx="1381204" cy="36933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54%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5124956" y="3094952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782,61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3641159" y="3094952"/>
            <a:ext cx="1381204" cy="37446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823,10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6605005" y="3094952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14%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1142923" y="3068990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Riesgo de Abandono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5124956" y="3500438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673,29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3641159" y="3500438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737,11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6605005" y="3500438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9%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1141321" y="3510195"/>
            <a:ext cx="2407931" cy="37378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Ingreso Generado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1142923" y="928670"/>
            <a:ext cx="6844887" cy="373787"/>
          </a:xfrm>
          <a:prstGeom prst="rect">
            <a:avLst/>
          </a:prstGeom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</a:rPr>
              <a:t>CUENTAS CON ANTIGÜEDAD MAYOR A 12 MESES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156137" y="2698023"/>
            <a:ext cx="2407931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Cupón Promedio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5124956" y="2668561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160,90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641159" y="2668561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167,89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90" name="89 CuadroTexto"/>
          <p:cNvSpPr txBox="1"/>
          <p:nvPr/>
        </p:nvSpPr>
        <p:spPr>
          <a:xfrm>
            <a:off x="6605005" y="2668561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92" name="91 Llamada rectangular redondeada"/>
          <p:cNvSpPr/>
          <p:nvPr/>
        </p:nvSpPr>
        <p:spPr>
          <a:xfrm>
            <a:off x="1857388" y="357166"/>
            <a:ext cx="7000892" cy="2987940"/>
          </a:xfrm>
          <a:prstGeom prst="wedgeRoundRectCallou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3" name="92 CuadroTexto"/>
          <p:cNvSpPr txBox="1"/>
          <p:nvPr/>
        </p:nvSpPr>
        <p:spPr>
          <a:xfrm>
            <a:off x="635827" y="630462"/>
            <a:ext cx="2726346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>
                    <a:lumMod val="95000"/>
                  </a:schemeClr>
                </a:solidFill>
              </a:rPr>
              <a:t>Renovación</a:t>
            </a:r>
            <a:endParaRPr lang="es-AR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4" name="93 CuadroTexto"/>
          <p:cNvSpPr txBox="1"/>
          <p:nvPr/>
        </p:nvSpPr>
        <p:spPr>
          <a:xfrm>
            <a:off x="4846004" y="660292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$ 75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95" name="94 CuadroTexto"/>
          <p:cNvSpPr txBox="1"/>
          <p:nvPr/>
        </p:nvSpPr>
        <p:spPr>
          <a:xfrm>
            <a:off x="3629465" y="660292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$ 34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96" name="95 CuadroTexto"/>
          <p:cNvSpPr txBox="1"/>
          <p:nvPr/>
        </p:nvSpPr>
        <p:spPr>
          <a:xfrm>
            <a:off x="6062544" y="660292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- 41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97" name="96 CuadroTexto"/>
          <p:cNvSpPr txBox="1"/>
          <p:nvPr/>
        </p:nvSpPr>
        <p:spPr>
          <a:xfrm>
            <a:off x="357191" y="1130626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</a:rPr>
              <a:t>Arancel</a:t>
            </a:r>
            <a:endParaRPr lang="es-AR" sz="1600" dirty="0">
              <a:solidFill>
                <a:schemeClr val="bg1"/>
              </a:solidFill>
            </a:endParaRPr>
          </a:p>
        </p:txBody>
      </p:sp>
      <p:sp>
        <p:nvSpPr>
          <p:cNvPr id="98" name="97 CuadroTexto"/>
          <p:cNvSpPr txBox="1"/>
          <p:nvPr/>
        </p:nvSpPr>
        <p:spPr>
          <a:xfrm>
            <a:off x="357190" y="1582152"/>
            <a:ext cx="3012098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</a:rPr>
              <a:t>Intereses</a:t>
            </a:r>
            <a:endParaRPr lang="es-AR" sz="1600" dirty="0">
              <a:solidFill>
                <a:schemeClr val="bg1"/>
              </a:solidFill>
            </a:endParaRPr>
          </a:p>
        </p:txBody>
      </p:sp>
      <p:sp>
        <p:nvSpPr>
          <p:cNvPr id="99" name="98 CuadroTexto"/>
          <p:cNvSpPr txBox="1"/>
          <p:nvPr/>
        </p:nvSpPr>
        <p:spPr>
          <a:xfrm>
            <a:off x="778095" y="2033676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</a:rPr>
              <a:t>Otros Ingresos</a:t>
            </a:r>
            <a:endParaRPr lang="es-AR" sz="1600" dirty="0">
              <a:solidFill>
                <a:schemeClr val="bg1"/>
              </a:solidFill>
            </a:endParaRPr>
          </a:p>
        </p:txBody>
      </p:sp>
      <p:sp>
        <p:nvSpPr>
          <p:cNvPr id="100" name="99 CuadroTexto"/>
          <p:cNvSpPr txBox="1"/>
          <p:nvPr/>
        </p:nvSpPr>
        <p:spPr>
          <a:xfrm>
            <a:off x="7290253" y="676354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-55%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01" name="100 CuadroTexto"/>
          <p:cNvSpPr txBox="1"/>
          <p:nvPr/>
        </p:nvSpPr>
        <p:spPr>
          <a:xfrm>
            <a:off x="3636222" y="1140208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$ 218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02" name="101 CuadroTexto"/>
          <p:cNvSpPr txBox="1"/>
          <p:nvPr/>
        </p:nvSpPr>
        <p:spPr>
          <a:xfrm>
            <a:off x="6069301" y="1140208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$ 77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03" name="102 CuadroTexto"/>
          <p:cNvSpPr txBox="1"/>
          <p:nvPr/>
        </p:nvSpPr>
        <p:spPr>
          <a:xfrm>
            <a:off x="4852761" y="1591734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$ 310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04" name="103 CuadroTexto"/>
          <p:cNvSpPr txBox="1"/>
          <p:nvPr/>
        </p:nvSpPr>
        <p:spPr>
          <a:xfrm>
            <a:off x="3636222" y="1591734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$ 357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05" name="104 CuadroTexto"/>
          <p:cNvSpPr txBox="1"/>
          <p:nvPr/>
        </p:nvSpPr>
        <p:spPr>
          <a:xfrm>
            <a:off x="6069301" y="1591734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$ 47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06" name="105 CuadroTexto"/>
          <p:cNvSpPr txBox="1"/>
          <p:nvPr/>
        </p:nvSpPr>
        <p:spPr>
          <a:xfrm>
            <a:off x="4852761" y="2043258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$ 147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sp>
        <p:nvSpPr>
          <p:cNvPr id="107" name="106 CuadroTexto"/>
          <p:cNvSpPr txBox="1"/>
          <p:nvPr/>
        </p:nvSpPr>
        <p:spPr>
          <a:xfrm>
            <a:off x="3636222" y="2043258"/>
            <a:ext cx="1145578" cy="40011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$ 129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08" name="107 CuadroTexto"/>
          <p:cNvSpPr txBox="1"/>
          <p:nvPr/>
        </p:nvSpPr>
        <p:spPr>
          <a:xfrm>
            <a:off x="6069301" y="2043258"/>
            <a:ext cx="1145578" cy="400110"/>
          </a:xfrm>
          <a:prstGeom prst="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-18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09" name="108 CuadroTexto"/>
          <p:cNvSpPr txBox="1"/>
          <p:nvPr/>
        </p:nvSpPr>
        <p:spPr>
          <a:xfrm>
            <a:off x="7297010" y="115627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55%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10" name="109 CuadroTexto"/>
          <p:cNvSpPr txBox="1"/>
          <p:nvPr/>
        </p:nvSpPr>
        <p:spPr>
          <a:xfrm>
            <a:off x="7297010" y="1607796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15%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11" name="110 CuadroTexto"/>
          <p:cNvSpPr txBox="1"/>
          <p:nvPr/>
        </p:nvSpPr>
        <p:spPr>
          <a:xfrm>
            <a:off x="7297010" y="2059320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-12%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12" name="111 CuadroTexto"/>
          <p:cNvSpPr txBox="1"/>
          <p:nvPr/>
        </p:nvSpPr>
        <p:spPr>
          <a:xfrm>
            <a:off x="4855214" y="1130626"/>
            <a:ext cx="1145578" cy="400110"/>
          </a:xfrm>
          <a:prstGeom prst="rect">
            <a:avLst/>
          </a:prstGeom>
          <a:solidFill>
            <a:srgbClr val="EDD57B">
              <a:alpha val="5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tx1"/>
                </a:solidFill>
              </a:rPr>
              <a:t>$ 141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113" name="112 CuadroTexto"/>
          <p:cNvSpPr txBox="1"/>
          <p:nvPr/>
        </p:nvSpPr>
        <p:spPr>
          <a:xfrm>
            <a:off x="785818" y="2490724"/>
            <a:ext cx="2591193" cy="338554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</a:rPr>
              <a:t>Total Ingresos</a:t>
            </a:r>
            <a:endParaRPr lang="es-AR" sz="1600" dirty="0">
              <a:solidFill>
                <a:schemeClr val="bg1"/>
              </a:solidFill>
            </a:endParaRPr>
          </a:p>
        </p:txBody>
      </p:sp>
      <p:sp>
        <p:nvSpPr>
          <p:cNvPr id="114" name="113 CuadroTexto"/>
          <p:cNvSpPr txBox="1"/>
          <p:nvPr/>
        </p:nvSpPr>
        <p:spPr>
          <a:xfrm>
            <a:off x="4860484" y="2500306"/>
            <a:ext cx="1145578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$ 673</a:t>
            </a:r>
            <a:endParaRPr lang="es-AR" sz="2000" b="1" dirty="0" smtClean="0">
              <a:solidFill>
                <a:schemeClr val="bg1"/>
              </a:solidFill>
            </a:endParaRPr>
          </a:p>
        </p:txBody>
      </p:sp>
      <p:sp>
        <p:nvSpPr>
          <p:cNvPr id="115" name="114 CuadroTexto"/>
          <p:cNvSpPr txBox="1"/>
          <p:nvPr/>
        </p:nvSpPr>
        <p:spPr>
          <a:xfrm>
            <a:off x="3643945" y="2500306"/>
            <a:ext cx="1145578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 $ 737</a:t>
            </a:r>
            <a:endParaRPr lang="es-AR" sz="2000" b="1" dirty="0" smtClean="0">
              <a:solidFill>
                <a:schemeClr val="bg1"/>
              </a:solidFill>
            </a:endParaRPr>
          </a:p>
        </p:txBody>
      </p:sp>
      <p:sp>
        <p:nvSpPr>
          <p:cNvPr id="116" name="115 CuadroTexto"/>
          <p:cNvSpPr txBox="1"/>
          <p:nvPr/>
        </p:nvSpPr>
        <p:spPr>
          <a:xfrm>
            <a:off x="6077024" y="2500306"/>
            <a:ext cx="1145578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$ 64</a:t>
            </a:r>
            <a:endParaRPr lang="es-AR" sz="2000" b="1" dirty="0" smtClean="0">
              <a:solidFill>
                <a:schemeClr val="bg1"/>
              </a:solidFill>
            </a:endParaRPr>
          </a:p>
        </p:txBody>
      </p:sp>
      <p:sp>
        <p:nvSpPr>
          <p:cNvPr id="117" name="116 CuadroTexto"/>
          <p:cNvSpPr txBox="1"/>
          <p:nvPr/>
        </p:nvSpPr>
        <p:spPr>
          <a:xfrm>
            <a:off x="7304733" y="2516368"/>
            <a:ext cx="1145578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6%</a:t>
            </a:r>
            <a:endParaRPr lang="es-AR" sz="2000" b="1" dirty="0" smtClean="0">
              <a:solidFill>
                <a:schemeClr val="bg1"/>
              </a:solidFill>
            </a:endParaRPr>
          </a:p>
        </p:txBody>
      </p:sp>
      <p:pic>
        <p:nvPicPr>
          <p:cNvPr id="118" name="117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556483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 animBg="1"/>
      <p:bldP spid="95" grpId="0" animBg="1"/>
      <p:bldP spid="96" grpId="0" animBg="1"/>
      <p:bldP spid="97" grpId="0"/>
      <p:bldP spid="98" grpId="0"/>
      <p:bldP spid="99" grpId="0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/>
      <p:bldP spid="114" grpId="0" animBg="1"/>
      <p:bldP spid="115" grpId="0" animBg="1"/>
      <p:bldP spid="116" grpId="0" animBg="1"/>
      <p:bldP spid="1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642910" y="571480"/>
            <a:ext cx="7929618" cy="5715040"/>
          </a:xfrm>
          <a:prstGeom prst="round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CuadroTexto"/>
          <p:cNvSpPr txBox="1"/>
          <p:nvPr/>
        </p:nvSpPr>
        <p:spPr>
          <a:xfrm>
            <a:off x="5139845" y="1428736"/>
            <a:ext cx="1381204" cy="373787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err="1" smtClean="0">
                <a:solidFill>
                  <a:schemeClr val="tx1"/>
                </a:solidFill>
              </a:rPr>
              <a:t>Preemb</a:t>
            </a:r>
            <a:r>
              <a:rPr lang="es-ES_tradnl" sz="2000" b="1" dirty="0" smtClean="0">
                <a:solidFill>
                  <a:schemeClr val="tx1"/>
                </a:solidFill>
              </a:rPr>
              <a:t>.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643306" y="1428736"/>
            <a:ext cx="1381204" cy="373787"/>
          </a:xfrm>
          <a:prstGeom prst="rect">
            <a:avLst/>
          </a:prstGeom>
          <a:solidFill>
            <a:schemeClr val="tx1">
              <a:lumMod val="50000"/>
              <a:lumOff val="50000"/>
              <a:alpha val="4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solidFill>
                  <a:schemeClr val="tx1"/>
                </a:solidFill>
              </a:rPr>
              <a:t>Sucursal</a:t>
            </a:r>
            <a:endParaRPr lang="es-AR" sz="2000" b="1" dirty="0" smtClean="0">
              <a:solidFill>
                <a:schemeClr val="tx1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1142923" y="1873027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Consumo Anual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3641159" y="1860246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8.946,54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5124956" y="1860246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5.553,28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1142923" y="2301655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Cantidad </a:t>
            </a:r>
            <a:r>
              <a:rPr lang="es-ES_tradnl" sz="2000" b="1" dirty="0" err="1" smtClean="0">
                <a:solidFill>
                  <a:schemeClr val="tx1"/>
                </a:solidFill>
              </a:rPr>
              <a:t>Transacc</a:t>
            </a:r>
            <a:r>
              <a:rPr lang="es-ES_tradnl" sz="2000" b="1" dirty="0" smtClean="0">
                <a:solidFill>
                  <a:schemeClr val="tx1"/>
                </a:solidFill>
              </a:rPr>
              <a:t>.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5124956" y="2268133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34,51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3641159" y="2268133"/>
            <a:ext cx="1381204" cy="369332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53,29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6605005" y="2268133"/>
            <a:ext cx="1381204" cy="36933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54%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5124956" y="3094952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782,61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3641159" y="3094952"/>
            <a:ext cx="1381204" cy="37446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823,10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6605005" y="3094952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14%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1142923" y="3068990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Riesgo de Abandono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5124956" y="3500438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673,29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3641159" y="3500438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737,11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6605005" y="3500438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9%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1141321" y="3510195"/>
            <a:ext cx="2407931" cy="37378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Ingreso Generado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5124956" y="3926437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-132,67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3641159" y="3926437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-203,92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75" name="74 CuadroTexto"/>
          <p:cNvSpPr txBox="1"/>
          <p:nvPr/>
        </p:nvSpPr>
        <p:spPr>
          <a:xfrm>
            <a:off x="6605005" y="3926437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54%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1142923" y="3920475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Devolución </a:t>
            </a:r>
            <a:r>
              <a:rPr lang="es-ES_tradnl" sz="2000" b="1" dirty="0" err="1" smtClean="0">
                <a:solidFill>
                  <a:schemeClr val="tx1"/>
                </a:solidFill>
              </a:rPr>
              <a:t>Promoc</a:t>
            </a:r>
            <a:r>
              <a:rPr lang="es-ES_tradnl" sz="2000" b="1" dirty="0" smtClean="0">
                <a:solidFill>
                  <a:schemeClr val="tx1"/>
                </a:solidFill>
              </a:rPr>
              <a:t>.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77" name="76 CuadroTexto"/>
          <p:cNvSpPr txBox="1"/>
          <p:nvPr/>
        </p:nvSpPr>
        <p:spPr>
          <a:xfrm>
            <a:off x="5124956" y="4366963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540,6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3641159" y="4366963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533,2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6605005" y="4366963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-1%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80" name="79 CuadroTexto"/>
          <p:cNvSpPr txBox="1"/>
          <p:nvPr/>
        </p:nvSpPr>
        <p:spPr>
          <a:xfrm>
            <a:off x="1142923" y="4366963"/>
            <a:ext cx="2407931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Cont. Marginal 1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5124956" y="4794033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-164,59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82" name="81 CuadroTexto"/>
          <p:cNvSpPr txBox="1"/>
          <p:nvPr/>
        </p:nvSpPr>
        <p:spPr>
          <a:xfrm>
            <a:off x="3641159" y="4794033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-214,11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6605005" y="4794033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30%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sp>
        <p:nvSpPr>
          <p:cNvPr id="84" name="83 CuadroTexto"/>
          <p:cNvSpPr txBox="1"/>
          <p:nvPr/>
        </p:nvSpPr>
        <p:spPr>
          <a:xfrm>
            <a:off x="1142923" y="4767391"/>
            <a:ext cx="2407931" cy="341527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Costo Financiero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5139845" y="5261200"/>
            <a:ext cx="1381204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bg1"/>
                </a:solidFill>
              </a:rPr>
              <a:t>389,72</a:t>
            </a:r>
            <a:endParaRPr lang="es-AR" sz="2000" dirty="0" smtClean="0">
              <a:solidFill>
                <a:schemeClr val="bg1"/>
              </a:solidFill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3673083" y="5261200"/>
            <a:ext cx="1381204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dirty="0" smtClean="0">
                <a:solidFill>
                  <a:schemeClr val="bg1"/>
                </a:solidFill>
              </a:rPr>
              <a:t>338,80</a:t>
            </a:r>
            <a:endParaRPr lang="es-AR" sz="2000" dirty="0" smtClean="0">
              <a:solidFill>
                <a:schemeClr val="bg1"/>
              </a:solidFill>
            </a:endParaRPr>
          </a:p>
        </p:txBody>
      </p:sp>
      <p:sp>
        <p:nvSpPr>
          <p:cNvPr id="87" name="86 CuadroTexto"/>
          <p:cNvSpPr txBox="1"/>
          <p:nvPr/>
        </p:nvSpPr>
        <p:spPr>
          <a:xfrm>
            <a:off x="6606606" y="5261200"/>
            <a:ext cx="1381204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-13%</a:t>
            </a:r>
            <a:endParaRPr lang="es-AR" sz="2000" b="1" dirty="0" smtClean="0">
              <a:solidFill>
                <a:schemeClr val="bg1"/>
              </a:solidFill>
            </a:endParaRPr>
          </a:p>
        </p:txBody>
      </p:sp>
      <p:sp>
        <p:nvSpPr>
          <p:cNvPr id="88" name="87 CuadroTexto"/>
          <p:cNvSpPr txBox="1"/>
          <p:nvPr/>
        </p:nvSpPr>
        <p:spPr>
          <a:xfrm>
            <a:off x="1142923" y="5261200"/>
            <a:ext cx="2428945" cy="4001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bg1"/>
                </a:solidFill>
              </a:rPr>
              <a:t>Cont. Marginal 2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1142923" y="928670"/>
            <a:ext cx="6844887" cy="373787"/>
          </a:xfrm>
          <a:prstGeom prst="rect">
            <a:avLst/>
          </a:prstGeom>
        </p:spPr>
        <p:style>
          <a:lnRef idx="0">
            <a:schemeClr val="accent5"/>
          </a:lnRef>
          <a:fillRef idx="1003">
            <a:schemeClr val="dk2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</a:rPr>
              <a:t>CUENTAS CON ANTIGÜEDAD MAYOR A 12 MESES</a:t>
            </a:r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156137" y="2698023"/>
            <a:ext cx="2407931" cy="400110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sz="2000" b="1" dirty="0" smtClean="0">
                <a:solidFill>
                  <a:schemeClr val="tx1"/>
                </a:solidFill>
              </a:rPr>
              <a:t>Cupón Promedio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5124956" y="2668561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160,90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641159" y="2668561"/>
            <a:ext cx="1381204" cy="373787"/>
          </a:xfrm>
          <a:prstGeom prst="rect">
            <a:avLst/>
          </a:prstGeom>
          <a:solidFill>
            <a:srgbClr val="EDD57B">
              <a:alpha val="46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dirty="0" smtClean="0">
                <a:solidFill>
                  <a:schemeClr val="tx1"/>
                </a:solidFill>
              </a:rPr>
              <a:t>167,89</a:t>
            </a:r>
            <a:endParaRPr lang="es-AR" dirty="0" smtClean="0">
              <a:solidFill>
                <a:schemeClr val="tx1"/>
              </a:solidFill>
            </a:endParaRPr>
          </a:p>
        </p:txBody>
      </p:sp>
      <p:sp>
        <p:nvSpPr>
          <p:cNvPr id="90" name="89 CuadroTexto"/>
          <p:cNvSpPr txBox="1"/>
          <p:nvPr/>
        </p:nvSpPr>
        <p:spPr>
          <a:xfrm>
            <a:off x="6605005" y="2668561"/>
            <a:ext cx="1381204" cy="37378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s-ES_tradnl" b="1" dirty="0" smtClean="0">
                <a:solidFill>
                  <a:schemeClr val="tx1"/>
                </a:solidFill>
              </a:rPr>
              <a:t>4%</a:t>
            </a:r>
            <a:endParaRPr lang="es-AR" b="1" dirty="0" smtClean="0">
              <a:solidFill>
                <a:schemeClr val="tx1"/>
              </a:solidFill>
            </a:endParaRPr>
          </a:p>
        </p:txBody>
      </p:sp>
      <p:pic>
        <p:nvPicPr>
          <p:cNvPr id="92" name="91 Imagen" descr="Logo para PP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903751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build="allAtOnce" animBg="1"/>
      <p:bldP spid="74" grpId="0" build="allAtOnce" animBg="1"/>
      <p:bldP spid="75" grpId="0" build="allAtOnce" animBg="1"/>
      <p:bldP spid="76" grpId="0" build="allAtOnce"/>
      <p:bldP spid="77" grpId="0" build="allAtOnce" animBg="1"/>
      <p:bldP spid="78" grpId="0" build="allAtOnce" animBg="1"/>
      <p:bldP spid="79" grpId="0" build="allAtOnce" animBg="1"/>
      <p:bldP spid="80" grpId="0" build="allAtOnce"/>
      <p:bldP spid="81" grpId="0" build="allAtOnce" animBg="1"/>
      <p:bldP spid="82" grpId="0" build="allAtOnce" animBg="1"/>
      <p:bldP spid="83" grpId="0" build="allAtOnce" animBg="1"/>
      <p:bldP spid="84" grpId="0" build="allAtOnce"/>
      <p:bldP spid="85" grpId="0" build="allAtOnce" animBg="1"/>
      <p:bldP spid="86" grpId="0" build="allAtOnce" animBg="1"/>
      <p:bldP spid="87" grpId="0" build="allAtOnce" animBg="1"/>
      <p:bldP spid="88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571472" y="1919278"/>
            <a:ext cx="8072494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6" name="5 Rectángulo redondeado"/>
          <p:cNvSpPr/>
          <p:nvPr/>
        </p:nvSpPr>
        <p:spPr>
          <a:xfrm>
            <a:off x="571472" y="1285860"/>
            <a:ext cx="8072494" cy="5715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600076" y="1142984"/>
            <a:ext cx="6900882" cy="857256"/>
          </a:xfrm>
          <a:effectLst>
            <a:softEdge rad="63500"/>
          </a:effectLst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None/>
            </a:pPr>
            <a:r>
              <a:rPr lang="es-ES_tradnl" sz="1600" dirty="0" smtClean="0">
                <a:solidFill>
                  <a:schemeClr val="accent6"/>
                </a:solidFill>
                <a:latin typeface="Wingdings" pitchFamily="2" charset="2"/>
              </a:rPr>
              <a:t>n</a:t>
            </a:r>
            <a:r>
              <a:rPr lang="es-ES_tradnl" cap="small" dirty="0" smtClean="0"/>
              <a:t> Score de Abandono: Importancia</a:t>
            </a:r>
            <a:endParaRPr lang="es-ES" dirty="0"/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>
          <a:xfrm>
            <a:off x="580996" y="1857364"/>
            <a:ext cx="8205846" cy="1204922"/>
          </a:xfrm>
          <a:prstGeom prst="rect">
            <a:avLst/>
          </a:prstGeom>
          <a:effectLst>
            <a:softEdge rad="63500"/>
          </a:effectLst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Wingdings" pitchFamily="2" charset="2"/>
                <a:ea typeface="+mn-ea"/>
                <a:cs typeface="+mn-cs"/>
              </a:rPr>
              <a:t>n</a:t>
            </a:r>
            <a:r>
              <a:rPr kumimoji="0" lang="es-ES_tradnl" sz="28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36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¿</a:t>
            </a:r>
            <a:r>
              <a:rPr kumimoji="0" lang="es-ES_tradnl" sz="45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Cuándo se considera que una cuenta se abandonó?</a:t>
            </a:r>
            <a:endParaRPr kumimoji="0" lang="es-ES" sz="4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" name="14 Imagen" descr="Logo para PP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1837" y="142852"/>
            <a:ext cx="2233567" cy="357190"/>
          </a:xfrm>
          <a:prstGeom prst="rect">
            <a:avLst/>
          </a:prstGeom>
        </p:spPr>
      </p:pic>
      <p:sp>
        <p:nvSpPr>
          <p:cNvPr id="13" name="6 Rectángulo redondeado"/>
          <p:cNvSpPr/>
          <p:nvPr/>
        </p:nvSpPr>
        <p:spPr>
          <a:xfrm>
            <a:off x="571472" y="2643182"/>
            <a:ext cx="7929618" cy="3857652"/>
          </a:xfrm>
          <a:prstGeom prst="round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ES"/>
          </a:p>
        </p:txBody>
      </p:sp>
      <p:graphicFrame>
        <p:nvGraphicFramePr>
          <p:cNvPr id="9" name="1 Gráfico"/>
          <p:cNvGraphicFramePr/>
          <p:nvPr/>
        </p:nvGraphicFramePr>
        <p:xfrm>
          <a:off x="2000232" y="3000372"/>
          <a:ext cx="4991100" cy="313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sz="6600" dirty="0" smtClean="0">
                <a:effectLst>
                  <a:outerShdw blurRad="101600" dist="50800" dir="2880000" algn="ctr" rotWithShape="0">
                    <a:srgbClr val="000000">
                      <a:alpha val="86000"/>
                    </a:srgbClr>
                  </a:outerShdw>
                </a:effectLst>
              </a:rPr>
              <a:t>Retención</a:t>
            </a:r>
            <a:endParaRPr lang="es-ES" sz="6600" dirty="0">
              <a:effectLst>
                <a:outerShdw blurRad="101600" dist="50800" dir="2880000" algn="ctr" rotWithShape="0">
                  <a:srgbClr val="000000">
                    <a:alpha val="86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4086420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build="p"/>
      <p:bldP spid="11" grpId="0"/>
      <p:bldP spid="13" grpId="0" animBg="1"/>
      <p:bldGraphic spid="9" grpId="0">
        <p:bldAsOne/>
      </p:bldGraphic>
      <p:bldP spid="1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15771</TotalTime>
  <Words>2019</Words>
  <Application>Microsoft Office PowerPoint</Application>
  <PresentationFormat>Presentación en pantalla (4:3)</PresentationFormat>
  <Paragraphs>920</Paragraphs>
  <Slides>44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5" baseType="lpstr">
      <vt:lpstr>Tema de Office</vt:lpstr>
      <vt:lpstr>Riesgo Crediticio</vt:lpstr>
      <vt:lpstr>Presentación de PowerPoint</vt:lpstr>
      <vt:lpstr>Captación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Retención</vt:lpstr>
      <vt:lpstr>Presentación de PowerPoint</vt:lpstr>
      <vt:lpstr>Fidelidad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Adicionalidad</vt:lpstr>
      <vt:lpstr>Promociones</vt:lpstr>
      <vt:lpstr>Presentación de PowerPoint</vt:lpstr>
      <vt:lpstr>Matriz: Acciones de Rentabilidad</vt:lpstr>
      <vt:lpstr>Matriz: Acciones de Rentabilidad</vt:lpstr>
      <vt:lpstr>Presentación de PowerPoint</vt:lpstr>
      <vt:lpstr>EJEMPLO: Cluster a Retener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Las Promociones</vt:lpstr>
      <vt:lpstr>Presentación de PowerPoint</vt:lpstr>
      <vt:lpstr>Presentación de PowerPoint</vt:lpstr>
      <vt:lpstr>Las Cuotas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Cesar Bastien</dc:creator>
  <cp:lastModifiedBy>CPMP</cp:lastModifiedBy>
  <cp:revision>104</cp:revision>
  <cp:lastPrinted>2014-04-23T12:42:56Z</cp:lastPrinted>
  <dcterms:created xsi:type="dcterms:W3CDTF">2010-11-06T21:49:14Z</dcterms:created>
  <dcterms:modified xsi:type="dcterms:W3CDTF">2014-04-23T13:33:11Z</dcterms:modified>
</cp:coreProperties>
</file>